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86" r:id="rId2"/>
    <p:sldId id="275" r:id="rId3"/>
    <p:sldId id="299" r:id="rId4"/>
    <p:sldId id="300" r:id="rId5"/>
    <p:sldId id="301" r:id="rId6"/>
    <p:sldId id="304" r:id="rId7"/>
    <p:sldId id="307" r:id="rId8"/>
    <p:sldId id="305" r:id="rId9"/>
    <p:sldId id="306" r:id="rId10"/>
    <p:sldId id="302" r:id="rId11"/>
    <p:sldId id="308" r:id="rId12"/>
    <p:sldId id="309" r:id="rId13"/>
    <p:sldId id="312" r:id="rId14"/>
    <p:sldId id="315" r:id="rId15"/>
    <p:sldId id="310" r:id="rId16"/>
    <p:sldId id="311" r:id="rId17"/>
    <p:sldId id="313" r:id="rId18"/>
    <p:sldId id="314" r:id="rId19"/>
    <p:sldId id="316" r:id="rId20"/>
    <p:sldId id="317" r:id="rId21"/>
    <p:sldId id="318" r:id="rId22"/>
    <p:sldId id="319" r:id="rId23"/>
    <p:sldId id="295" r:id="rId24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hler, Elizabeth M" initials="KEM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87"/>
    <a:srgbClr val="CE1126"/>
    <a:srgbClr val="BA11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7998" autoAdjust="0"/>
    <p:restoredTop sz="99531" autoAdjust="0"/>
  </p:normalViewPr>
  <p:slideViewPr>
    <p:cSldViewPr>
      <p:cViewPr varScale="1">
        <p:scale>
          <a:sx n="83" d="100"/>
          <a:sy n="83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F2E4E5D4-21C1-4A65-90D0-5B92178B7A68}" type="datetimeFigureOut">
              <a:rPr lang="en-US"/>
              <a:pPr>
                <a:defRPr/>
              </a:pPr>
              <a:t>7/21/2016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08D47CC-8EED-4378-8875-93AE8A0ADF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975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9971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11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78023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12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752380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13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78141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14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521136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15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8635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16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80199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17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605842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18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219459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19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54009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20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3389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176198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21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66266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22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87338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4CDA082A-5D18-44F7-826C-9AA5914E6F77}" type="slidenum">
              <a:rPr lang="en-US" altLang="en-US" smtClean="0"/>
              <a:pPr/>
              <a:t>23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2232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4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3115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5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6589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6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6677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7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03216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8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30287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9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176848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5E2B6BE-B241-4444-A37A-1B2B6E5448FF}" type="slidenum">
              <a:rPr lang="en-US" altLang="en-US" smtClean="0"/>
              <a:pPr/>
              <a:t>10</a:t>
            </a:fld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65368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//Users/jaypointer/Desktop/Folio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Folio.png" descr="/Users/jaypointer/Desktop/Folio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07075"/>
            <a:ext cx="9167813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9" descr="Prepared_For_Life_4K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263" y="5961063"/>
            <a:ext cx="1074737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3" descr="AnnivGrStandard_White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6508750"/>
            <a:ext cx="1830387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1716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>
            <a:off x="0" y="6629400"/>
            <a:ext cx="9144000" cy="2286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990600"/>
              <a:gd name="connsiteX1" fmla="*/ 4607626 w 9144000"/>
              <a:gd name="connsiteY1" fmla="*/ 215735 h 990600"/>
              <a:gd name="connsiteX2" fmla="*/ 9144000 w 9144000"/>
              <a:gd name="connsiteY2" fmla="*/ 0 h 990600"/>
              <a:gd name="connsiteX3" fmla="*/ 9144000 w 9144000"/>
              <a:gd name="connsiteY3" fmla="*/ 990600 h 990600"/>
              <a:gd name="connsiteX4" fmla="*/ 0 w 9144000"/>
              <a:gd name="connsiteY4" fmla="*/ 990600 h 990600"/>
              <a:gd name="connsiteX5" fmla="*/ 0 w 9144000"/>
              <a:gd name="connsiteY5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90600">
                <a:moveTo>
                  <a:pt x="0" y="0"/>
                </a:moveTo>
                <a:lnTo>
                  <a:pt x="4607626" y="215735"/>
                </a:lnTo>
                <a:lnTo>
                  <a:pt x="9144000" y="0"/>
                </a:lnTo>
                <a:lnTo>
                  <a:pt x="9144000" y="990600"/>
                </a:lnTo>
                <a:lnTo>
                  <a:pt x="0" y="990600"/>
                </a:lnTo>
                <a:lnTo>
                  <a:pt x="0" y="0"/>
                </a:lnTo>
                <a:close/>
              </a:path>
            </a:pathLst>
          </a:custGeom>
          <a:solidFill>
            <a:srgbClr val="003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4" descr="NewGraphicStanda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23622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repared_For_Life_4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248400"/>
            <a:ext cx="1074738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0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>
            <a:off x="0" y="6629400"/>
            <a:ext cx="9144000" cy="2286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990600"/>
              <a:gd name="connsiteX1" fmla="*/ 4607626 w 9144000"/>
              <a:gd name="connsiteY1" fmla="*/ 215735 h 990600"/>
              <a:gd name="connsiteX2" fmla="*/ 9144000 w 9144000"/>
              <a:gd name="connsiteY2" fmla="*/ 0 h 990600"/>
              <a:gd name="connsiteX3" fmla="*/ 9144000 w 9144000"/>
              <a:gd name="connsiteY3" fmla="*/ 990600 h 990600"/>
              <a:gd name="connsiteX4" fmla="*/ 0 w 9144000"/>
              <a:gd name="connsiteY4" fmla="*/ 990600 h 990600"/>
              <a:gd name="connsiteX5" fmla="*/ 0 w 9144000"/>
              <a:gd name="connsiteY5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90600">
                <a:moveTo>
                  <a:pt x="0" y="0"/>
                </a:moveTo>
                <a:lnTo>
                  <a:pt x="4607626" y="215735"/>
                </a:lnTo>
                <a:lnTo>
                  <a:pt x="9144000" y="0"/>
                </a:lnTo>
                <a:lnTo>
                  <a:pt x="9144000" y="990600"/>
                </a:lnTo>
                <a:lnTo>
                  <a:pt x="0" y="990600"/>
                </a:lnTo>
                <a:lnTo>
                  <a:pt x="0" y="0"/>
                </a:lnTo>
                <a:close/>
              </a:path>
            </a:pathLst>
          </a:custGeom>
          <a:solidFill>
            <a:srgbClr val="003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4" descr="NewGraphicStanda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23622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repared_For_Life_4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248400"/>
            <a:ext cx="1074738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4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>
            <a:off x="0" y="6629400"/>
            <a:ext cx="9144000" cy="2286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990600"/>
              <a:gd name="connsiteX1" fmla="*/ 4607626 w 9144000"/>
              <a:gd name="connsiteY1" fmla="*/ 215735 h 990600"/>
              <a:gd name="connsiteX2" fmla="*/ 9144000 w 9144000"/>
              <a:gd name="connsiteY2" fmla="*/ 0 h 990600"/>
              <a:gd name="connsiteX3" fmla="*/ 9144000 w 9144000"/>
              <a:gd name="connsiteY3" fmla="*/ 990600 h 990600"/>
              <a:gd name="connsiteX4" fmla="*/ 0 w 9144000"/>
              <a:gd name="connsiteY4" fmla="*/ 990600 h 990600"/>
              <a:gd name="connsiteX5" fmla="*/ 0 w 9144000"/>
              <a:gd name="connsiteY5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90600">
                <a:moveTo>
                  <a:pt x="0" y="0"/>
                </a:moveTo>
                <a:lnTo>
                  <a:pt x="4607626" y="215735"/>
                </a:lnTo>
                <a:lnTo>
                  <a:pt x="9144000" y="0"/>
                </a:lnTo>
                <a:lnTo>
                  <a:pt x="9144000" y="990600"/>
                </a:lnTo>
                <a:lnTo>
                  <a:pt x="0" y="990600"/>
                </a:lnTo>
                <a:lnTo>
                  <a:pt x="0" y="0"/>
                </a:lnTo>
                <a:close/>
              </a:path>
            </a:pathLst>
          </a:custGeom>
          <a:solidFill>
            <a:srgbClr val="003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4" descr="NewGraphicStanda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23622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repared_For_Life_4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248400"/>
            <a:ext cx="1074738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5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>
            <a:off x="0" y="6629400"/>
            <a:ext cx="9144000" cy="2286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990600"/>
              <a:gd name="connsiteX1" fmla="*/ 4607626 w 9144000"/>
              <a:gd name="connsiteY1" fmla="*/ 215735 h 990600"/>
              <a:gd name="connsiteX2" fmla="*/ 9144000 w 9144000"/>
              <a:gd name="connsiteY2" fmla="*/ 0 h 990600"/>
              <a:gd name="connsiteX3" fmla="*/ 9144000 w 9144000"/>
              <a:gd name="connsiteY3" fmla="*/ 990600 h 990600"/>
              <a:gd name="connsiteX4" fmla="*/ 0 w 9144000"/>
              <a:gd name="connsiteY4" fmla="*/ 990600 h 990600"/>
              <a:gd name="connsiteX5" fmla="*/ 0 w 9144000"/>
              <a:gd name="connsiteY5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90600">
                <a:moveTo>
                  <a:pt x="0" y="0"/>
                </a:moveTo>
                <a:lnTo>
                  <a:pt x="4607626" y="215735"/>
                </a:lnTo>
                <a:lnTo>
                  <a:pt x="9144000" y="0"/>
                </a:lnTo>
                <a:lnTo>
                  <a:pt x="9144000" y="990600"/>
                </a:lnTo>
                <a:lnTo>
                  <a:pt x="0" y="990600"/>
                </a:lnTo>
                <a:lnTo>
                  <a:pt x="0" y="0"/>
                </a:lnTo>
                <a:close/>
              </a:path>
            </a:pathLst>
          </a:custGeom>
          <a:solidFill>
            <a:srgbClr val="003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4" descr="NewGraphicStanda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23622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repared_For_Life_4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248400"/>
            <a:ext cx="1074738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640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Freeform 5"/>
          <p:cNvSpPr/>
          <p:nvPr userDrawn="1"/>
        </p:nvSpPr>
        <p:spPr>
          <a:xfrm>
            <a:off x="0" y="6629400"/>
            <a:ext cx="9144000" cy="2286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990600"/>
              <a:gd name="connsiteX1" fmla="*/ 4607626 w 9144000"/>
              <a:gd name="connsiteY1" fmla="*/ 215735 h 990600"/>
              <a:gd name="connsiteX2" fmla="*/ 9144000 w 9144000"/>
              <a:gd name="connsiteY2" fmla="*/ 0 h 990600"/>
              <a:gd name="connsiteX3" fmla="*/ 9144000 w 9144000"/>
              <a:gd name="connsiteY3" fmla="*/ 990600 h 990600"/>
              <a:gd name="connsiteX4" fmla="*/ 0 w 9144000"/>
              <a:gd name="connsiteY4" fmla="*/ 990600 h 990600"/>
              <a:gd name="connsiteX5" fmla="*/ 0 w 9144000"/>
              <a:gd name="connsiteY5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90600">
                <a:moveTo>
                  <a:pt x="0" y="0"/>
                </a:moveTo>
                <a:lnTo>
                  <a:pt x="4607626" y="215735"/>
                </a:lnTo>
                <a:lnTo>
                  <a:pt x="9144000" y="0"/>
                </a:lnTo>
                <a:lnTo>
                  <a:pt x="9144000" y="990600"/>
                </a:lnTo>
                <a:lnTo>
                  <a:pt x="0" y="990600"/>
                </a:lnTo>
                <a:lnTo>
                  <a:pt x="0" y="0"/>
                </a:lnTo>
                <a:close/>
              </a:path>
            </a:pathLst>
          </a:custGeom>
          <a:solidFill>
            <a:srgbClr val="003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4" descr="NewGraphicStanda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23622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repared_For_Life_4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248400"/>
            <a:ext cx="1074738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300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Freeform 7"/>
          <p:cNvSpPr/>
          <p:nvPr userDrawn="1"/>
        </p:nvSpPr>
        <p:spPr>
          <a:xfrm>
            <a:off x="0" y="6629400"/>
            <a:ext cx="9144000" cy="2286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990600"/>
              <a:gd name="connsiteX1" fmla="*/ 4607626 w 9144000"/>
              <a:gd name="connsiteY1" fmla="*/ 215735 h 990600"/>
              <a:gd name="connsiteX2" fmla="*/ 9144000 w 9144000"/>
              <a:gd name="connsiteY2" fmla="*/ 0 h 990600"/>
              <a:gd name="connsiteX3" fmla="*/ 9144000 w 9144000"/>
              <a:gd name="connsiteY3" fmla="*/ 990600 h 990600"/>
              <a:gd name="connsiteX4" fmla="*/ 0 w 9144000"/>
              <a:gd name="connsiteY4" fmla="*/ 990600 h 990600"/>
              <a:gd name="connsiteX5" fmla="*/ 0 w 9144000"/>
              <a:gd name="connsiteY5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90600">
                <a:moveTo>
                  <a:pt x="0" y="0"/>
                </a:moveTo>
                <a:lnTo>
                  <a:pt x="4607626" y="215735"/>
                </a:lnTo>
                <a:lnTo>
                  <a:pt x="9144000" y="0"/>
                </a:lnTo>
                <a:lnTo>
                  <a:pt x="9144000" y="990600"/>
                </a:lnTo>
                <a:lnTo>
                  <a:pt x="0" y="990600"/>
                </a:lnTo>
                <a:lnTo>
                  <a:pt x="0" y="0"/>
                </a:lnTo>
                <a:close/>
              </a:path>
            </a:pathLst>
          </a:custGeom>
          <a:solidFill>
            <a:srgbClr val="003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4" descr="NewGraphicStanda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23622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Prepared_For_Life_4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248400"/>
            <a:ext cx="1074738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2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Freeform 3"/>
          <p:cNvSpPr/>
          <p:nvPr userDrawn="1"/>
        </p:nvSpPr>
        <p:spPr>
          <a:xfrm>
            <a:off x="0" y="6629400"/>
            <a:ext cx="9144000" cy="2286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990600"/>
              <a:gd name="connsiteX1" fmla="*/ 4607626 w 9144000"/>
              <a:gd name="connsiteY1" fmla="*/ 215735 h 990600"/>
              <a:gd name="connsiteX2" fmla="*/ 9144000 w 9144000"/>
              <a:gd name="connsiteY2" fmla="*/ 0 h 990600"/>
              <a:gd name="connsiteX3" fmla="*/ 9144000 w 9144000"/>
              <a:gd name="connsiteY3" fmla="*/ 990600 h 990600"/>
              <a:gd name="connsiteX4" fmla="*/ 0 w 9144000"/>
              <a:gd name="connsiteY4" fmla="*/ 990600 h 990600"/>
              <a:gd name="connsiteX5" fmla="*/ 0 w 9144000"/>
              <a:gd name="connsiteY5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90600">
                <a:moveTo>
                  <a:pt x="0" y="0"/>
                </a:moveTo>
                <a:lnTo>
                  <a:pt x="4607626" y="215735"/>
                </a:lnTo>
                <a:lnTo>
                  <a:pt x="9144000" y="0"/>
                </a:lnTo>
                <a:lnTo>
                  <a:pt x="9144000" y="990600"/>
                </a:lnTo>
                <a:lnTo>
                  <a:pt x="0" y="990600"/>
                </a:lnTo>
                <a:lnTo>
                  <a:pt x="0" y="0"/>
                </a:lnTo>
                <a:close/>
              </a:path>
            </a:pathLst>
          </a:custGeom>
          <a:solidFill>
            <a:srgbClr val="003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 descr="NewGraphicStanda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23622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Prepared_For_Life_4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248400"/>
            <a:ext cx="1074738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8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Freeform 2"/>
          <p:cNvSpPr/>
          <p:nvPr userDrawn="1"/>
        </p:nvSpPr>
        <p:spPr>
          <a:xfrm>
            <a:off x="0" y="6629400"/>
            <a:ext cx="9144000" cy="2286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990600"/>
              <a:gd name="connsiteX1" fmla="*/ 4607626 w 9144000"/>
              <a:gd name="connsiteY1" fmla="*/ 215735 h 990600"/>
              <a:gd name="connsiteX2" fmla="*/ 9144000 w 9144000"/>
              <a:gd name="connsiteY2" fmla="*/ 0 h 990600"/>
              <a:gd name="connsiteX3" fmla="*/ 9144000 w 9144000"/>
              <a:gd name="connsiteY3" fmla="*/ 990600 h 990600"/>
              <a:gd name="connsiteX4" fmla="*/ 0 w 9144000"/>
              <a:gd name="connsiteY4" fmla="*/ 990600 h 990600"/>
              <a:gd name="connsiteX5" fmla="*/ 0 w 9144000"/>
              <a:gd name="connsiteY5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90600">
                <a:moveTo>
                  <a:pt x="0" y="0"/>
                </a:moveTo>
                <a:lnTo>
                  <a:pt x="4607626" y="215735"/>
                </a:lnTo>
                <a:lnTo>
                  <a:pt x="9144000" y="0"/>
                </a:lnTo>
                <a:lnTo>
                  <a:pt x="9144000" y="990600"/>
                </a:lnTo>
                <a:lnTo>
                  <a:pt x="0" y="990600"/>
                </a:lnTo>
                <a:lnTo>
                  <a:pt x="0" y="0"/>
                </a:lnTo>
                <a:close/>
              </a:path>
            </a:pathLst>
          </a:custGeom>
          <a:solidFill>
            <a:srgbClr val="003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4" name="Picture 4" descr="NewGraphicStanda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23622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Prepared_For_Life_4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248400"/>
            <a:ext cx="1074738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4476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Freeform 5"/>
          <p:cNvSpPr/>
          <p:nvPr userDrawn="1"/>
        </p:nvSpPr>
        <p:spPr>
          <a:xfrm>
            <a:off x="0" y="6629400"/>
            <a:ext cx="9144000" cy="2286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990600"/>
              <a:gd name="connsiteX1" fmla="*/ 4607626 w 9144000"/>
              <a:gd name="connsiteY1" fmla="*/ 215735 h 990600"/>
              <a:gd name="connsiteX2" fmla="*/ 9144000 w 9144000"/>
              <a:gd name="connsiteY2" fmla="*/ 0 h 990600"/>
              <a:gd name="connsiteX3" fmla="*/ 9144000 w 9144000"/>
              <a:gd name="connsiteY3" fmla="*/ 990600 h 990600"/>
              <a:gd name="connsiteX4" fmla="*/ 0 w 9144000"/>
              <a:gd name="connsiteY4" fmla="*/ 990600 h 990600"/>
              <a:gd name="connsiteX5" fmla="*/ 0 w 9144000"/>
              <a:gd name="connsiteY5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90600">
                <a:moveTo>
                  <a:pt x="0" y="0"/>
                </a:moveTo>
                <a:lnTo>
                  <a:pt x="4607626" y="215735"/>
                </a:lnTo>
                <a:lnTo>
                  <a:pt x="9144000" y="0"/>
                </a:lnTo>
                <a:lnTo>
                  <a:pt x="9144000" y="990600"/>
                </a:lnTo>
                <a:lnTo>
                  <a:pt x="0" y="990600"/>
                </a:lnTo>
                <a:lnTo>
                  <a:pt x="0" y="0"/>
                </a:lnTo>
                <a:close/>
              </a:path>
            </a:pathLst>
          </a:custGeom>
          <a:solidFill>
            <a:srgbClr val="003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4" descr="NewGraphicStanda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23622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repared_For_Life_4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248400"/>
            <a:ext cx="1074738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3073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Freeform 5"/>
          <p:cNvSpPr/>
          <p:nvPr userDrawn="1"/>
        </p:nvSpPr>
        <p:spPr>
          <a:xfrm>
            <a:off x="0" y="6629400"/>
            <a:ext cx="9144000" cy="2286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990600"/>
              <a:gd name="connsiteX1" fmla="*/ 4607626 w 9144000"/>
              <a:gd name="connsiteY1" fmla="*/ 215735 h 990600"/>
              <a:gd name="connsiteX2" fmla="*/ 9144000 w 9144000"/>
              <a:gd name="connsiteY2" fmla="*/ 0 h 990600"/>
              <a:gd name="connsiteX3" fmla="*/ 9144000 w 9144000"/>
              <a:gd name="connsiteY3" fmla="*/ 990600 h 990600"/>
              <a:gd name="connsiteX4" fmla="*/ 0 w 9144000"/>
              <a:gd name="connsiteY4" fmla="*/ 990600 h 990600"/>
              <a:gd name="connsiteX5" fmla="*/ 0 w 9144000"/>
              <a:gd name="connsiteY5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90600">
                <a:moveTo>
                  <a:pt x="0" y="0"/>
                </a:moveTo>
                <a:lnTo>
                  <a:pt x="4607626" y="215735"/>
                </a:lnTo>
                <a:lnTo>
                  <a:pt x="9144000" y="0"/>
                </a:lnTo>
                <a:lnTo>
                  <a:pt x="9144000" y="990600"/>
                </a:lnTo>
                <a:lnTo>
                  <a:pt x="0" y="990600"/>
                </a:lnTo>
                <a:lnTo>
                  <a:pt x="0" y="0"/>
                </a:lnTo>
                <a:close/>
              </a:path>
            </a:pathLst>
          </a:custGeom>
          <a:solidFill>
            <a:srgbClr val="003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4" descr="NewGraphicStandar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23622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repared_For_Life_4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248400"/>
            <a:ext cx="1074738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423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Freeform 11"/>
          <p:cNvSpPr/>
          <p:nvPr userDrawn="1"/>
        </p:nvSpPr>
        <p:spPr>
          <a:xfrm>
            <a:off x="0" y="6629400"/>
            <a:ext cx="9144000" cy="2286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990600"/>
              <a:gd name="connsiteX1" fmla="*/ 4607626 w 9144000"/>
              <a:gd name="connsiteY1" fmla="*/ 215735 h 990600"/>
              <a:gd name="connsiteX2" fmla="*/ 9144000 w 9144000"/>
              <a:gd name="connsiteY2" fmla="*/ 0 h 990600"/>
              <a:gd name="connsiteX3" fmla="*/ 9144000 w 9144000"/>
              <a:gd name="connsiteY3" fmla="*/ 990600 h 990600"/>
              <a:gd name="connsiteX4" fmla="*/ 0 w 9144000"/>
              <a:gd name="connsiteY4" fmla="*/ 990600 h 990600"/>
              <a:gd name="connsiteX5" fmla="*/ 0 w 9144000"/>
              <a:gd name="connsiteY5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990600">
                <a:moveTo>
                  <a:pt x="0" y="0"/>
                </a:moveTo>
                <a:lnTo>
                  <a:pt x="4607626" y="215735"/>
                </a:lnTo>
                <a:lnTo>
                  <a:pt x="9144000" y="0"/>
                </a:lnTo>
                <a:lnTo>
                  <a:pt x="9144000" y="990600"/>
                </a:lnTo>
                <a:lnTo>
                  <a:pt x="0" y="990600"/>
                </a:lnTo>
                <a:lnTo>
                  <a:pt x="0" y="0"/>
                </a:lnTo>
                <a:close/>
              </a:path>
            </a:pathLst>
          </a:custGeom>
          <a:solidFill>
            <a:srgbClr val="003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28650" y="6343650"/>
            <a:ext cx="1962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5156BDE-18E3-410F-B7F2-7CFA854F16C5}" type="datetime1">
              <a:rPr lang="en-US" smtClean="0">
                <a:solidFill>
                  <a:srgbClr val="003F87"/>
                </a:solidFill>
              </a:rPr>
              <a:pPr/>
              <a:t>7/21/2016</a:t>
            </a:fld>
            <a:endParaRPr lang="en-US" dirty="0">
              <a:solidFill>
                <a:srgbClr val="003F87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6934200" y="6343650"/>
            <a:ext cx="1962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34C5122-07BB-4466-A766-A8DE3E9C3E94}" type="slidenum">
              <a:rPr lang="en-US" smtClean="0">
                <a:solidFill>
                  <a:srgbClr val="003F87"/>
                </a:solidFill>
              </a:rPr>
              <a:pPr algn="r"/>
              <a:t>‹#›</a:t>
            </a:fld>
            <a:endParaRPr lang="en-US" dirty="0">
              <a:solidFill>
                <a:srgbClr val="003F87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outing.org/Training/YouthProtection.aspx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/>
          </p:cNvSpPr>
          <p:nvPr/>
        </p:nvSpPr>
        <p:spPr>
          <a:xfrm>
            <a:off x="1524000" y="304800"/>
            <a:ext cx="5715000" cy="2109788"/>
          </a:xfrm>
          <a:prstGeom prst="rect">
            <a:avLst/>
          </a:prstGeom>
        </p:spPr>
        <p:txBody>
          <a:bodyPr anchor="ctr"/>
          <a:lstStyle>
            <a:lvl1pPr>
              <a:defRPr sz="4000"/>
            </a:lvl1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CE1126"/>
                </a:solidFill>
                <a:latin typeface="+mj-lt"/>
                <a:ea typeface="+mj-ea"/>
                <a:cs typeface="+mj-cs"/>
              </a:rPr>
              <a:t>Youth-on-Youth </a:t>
            </a:r>
            <a:r>
              <a:rPr lang="en-US" dirty="0">
                <a:solidFill>
                  <a:srgbClr val="CE1126"/>
                </a:solidFill>
                <a:latin typeface="+mj-lt"/>
                <a:ea typeface="+mj-ea"/>
                <a:cs typeface="+mj-cs"/>
              </a:rPr>
              <a:t>Incidents</a:t>
            </a:r>
            <a:endParaRPr lang="en-US" dirty="0" smtClean="0">
              <a:solidFill>
                <a:srgbClr val="CE1126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5363" name="Picture 2" descr="C:\Users\melbaile\OneDrive for Business\Desktop\YPT\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336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Solutions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Adequate leadership including the investigation of “sights and sounds” </a:t>
            </a:r>
          </a:p>
          <a:p>
            <a:pPr lvl="0"/>
            <a:r>
              <a:rPr lang="en-US" dirty="0"/>
              <a:t>Adults are always serving in a guidance capacity and may never abdicate that responsibility</a:t>
            </a:r>
          </a:p>
          <a:p>
            <a:pPr lvl="0"/>
            <a:r>
              <a:rPr lang="en-US" dirty="0"/>
              <a:t>Anticipating, </a:t>
            </a:r>
            <a:r>
              <a:rPr lang="en-US" dirty="0" smtClean="0"/>
              <a:t>identifying, </a:t>
            </a:r>
            <a:r>
              <a:rPr lang="en-US" dirty="0"/>
              <a:t>and </a:t>
            </a:r>
            <a:r>
              <a:rPr lang="en-US" dirty="0" smtClean="0"/>
              <a:t>monitoring</a:t>
            </a:r>
            <a:br>
              <a:rPr lang="en-US" dirty="0" smtClean="0"/>
            </a:br>
            <a:r>
              <a:rPr lang="en-US" dirty="0" smtClean="0"/>
              <a:t>high-risk </a:t>
            </a:r>
            <a:r>
              <a:rPr lang="en-US" dirty="0"/>
              <a:t>areas specific to programs</a:t>
            </a:r>
          </a:p>
        </p:txBody>
      </p:sp>
    </p:spTree>
    <p:extLst>
      <p:ext uri="{BB962C8B-B14F-4D97-AF65-F5344CB8AC3E}">
        <p14:creationId xmlns:p14="http://schemas.microsoft.com/office/powerpoint/2010/main" val="28405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BSA Policy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No hazing. </a:t>
            </a:r>
          </a:p>
          <a:p>
            <a:pPr lvl="0"/>
            <a:r>
              <a:rPr lang="en-US" dirty="0"/>
              <a:t>No bullying.</a:t>
            </a:r>
          </a:p>
          <a:p>
            <a:pPr lvl="0"/>
            <a:r>
              <a:rPr lang="en-US" dirty="0"/>
              <a:t>Discipline must be constructive.</a:t>
            </a:r>
          </a:p>
          <a:p>
            <a:pPr lvl="0"/>
            <a:r>
              <a:rPr lang="en-US" dirty="0"/>
              <a:t>Scout Oath and Scout Law.</a:t>
            </a:r>
          </a:p>
          <a:p>
            <a:pPr lvl="0"/>
            <a:r>
              <a:rPr lang="en-US" dirty="0" smtClean="0"/>
              <a:t>Code </a:t>
            </a:r>
            <a:r>
              <a:rPr lang="en-US" dirty="0"/>
              <a:t>of </a:t>
            </a:r>
            <a:r>
              <a:rPr lang="en-US" dirty="0" smtClean="0"/>
              <a:t>conduct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789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Tradition vs. the BSA Program</a:t>
            </a:r>
            <a:br>
              <a:rPr lang="en-US" altLang="en-US" dirty="0" smtClean="0"/>
            </a:br>
            <a:r>
              <a:rPr lang="en-US" altLang="en-US" dirty="0" smtClean="0"/>
              <a:t>Solutions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z="2400" dirty="0"/>
              <a:t>No initiations or similar “rites of passage”</a:t>
            </a:r>
          </a:p>
          <a:p>
            <a:pPr lvl="0"/>
            <a:r>
              <a:rPr lang="en-US" sz="2400" dirty="0"/>
              <a:t>Give youth </a:t>
            </a:r>
            <a:r>
              <a:rPr lang="en-US" sz="2400" dirty="0" smtClean="0"/>
              <a:t>permission and encouragement </a:t>
            </a:r>
            <a:r>
              <a:rPr lang="en-US" sz="2400" dirty="0"/>
              <a:t>to report while not being viewed as a </a:t>
            </a:r>
            <a:r>
              <a:rPr lang="en-US" sz="2400" dirty="0" smtClean="0"/>
              <a:t>tattletale</a:t>
            </a:r>
            <a:endParaRPr lang="en-US" sz="2400" dirty="0"/>
          </a:p>
          <a:p>
            <a:pPr lvl="0"/>
            <a:r>
              <a:rPr lang="en-US" sz="2400" dirty="0" smtClean="0"/>
              <a:t>Evaluation/discussion </a:t>
            </a:r>
            <a:r>
              <a:rPr lang="en-US" sz="2400" dirty="0"/>
              <a:t>of camp traditions with </a:t>
            </a:r>
            <a:r>
              <a:rPr lang="en-US" sz="2400" dirty="0" smtClean="0"/>
              <a:t>camp director </a:t>
            </a:r>
            <a:r>
              <a:rPr lang="en-US" sz="2400" dirty="0"/>
              <a:t>or Scout executive</a:t>
            </a:r>
          </a:p>
          <a:p>
            <a:pPr lvl="0"/>
            <a:r>
              <a:rPr lang="en-US" sz="2400" dirty="0"/>
              <a:t>Pre-camp preparation by Scoutmaster; discussion regarding unauthorized </a:t>
            </a:r>
            <a:r>
              <a:rPr lang="en-US" sz="2400" dirty="0" smtClean="0"/>
              <a:t>“traditions” </a:t>
            </a:r>
            <a:r>
              <a:rPr lang="en-US" sz="2400" dirty="0"/>
              <a:t>at camp</a:t>
            </a:r>
          </a:p>
          <a:p>
            <a:pPr lvl="0"/>
            <a:r>
              <a:rPr lang="en-US" sz="2400" dirty="0" smtClean="0"/>
              <a:t>Past/known </a:t>
            </a:r>
            <a:r>
              <a:rPr lang="en-US" sz="2400" dirty="0"/>
              <a:t>inappropriate </a:t>
            </a:r>
            <a:r>
              <a:rPr lang="en-US" sz="2400" dirty="0" smtClean="0"/>
              <a:t>“traditions” </a:t>
            </a:r>
            <a:r>
              <a:rPr lang="en-US" sz="2400" dirty="0"/>
              <a:t>need to be replaced by Scout-like activities</a:t>
            </a:r>
          </a:p>
          <a:p>
            <a:pPr lvl="0"/>
            <a:r>
              <a:rPr lang="en-US" sz="2400" dirty="0"/>
              <a:t>Explain </a:t>
            </a:r>
            <a:r>
              <a:rPr lang="en-US" sz="2400" dirty="0" smtClean="0"/>
              <a:t>bystanders </a:t>
            </a:r>
            <a:r>
              <a:rPr lang="en-US" sz="2400" dirty="0"/>
              <a:t>and </a:t>
            </a:r>
            <a:r>
              <a:rPr lang="en-US" sz="2400" dirty="0" err="1" smtClean="0"/>
              <a:t>upstanders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400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Group Bullying</a:t>
            </a:r>
            <a:br>
              <a:rPr lang="en-US" altLang="en-US" dirty="0" smtClean="0"/>
            </a:br>
            <a:r>
              <a:rPr lang="en-US" altLang="en-US" dirty="0" smtClean="0"/>
              <a:t>Solutions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z="2200" dirty="0"/>
              <a:t>This is not </a:t>
            </a:r>
            <a:r>
              <a:rPr lang="en-US" sz="2200" dirty="0" smtClean="0"/>
              <a:t>Scout-like </a:t>
            </a:r>
            <a:r>
              <a:rPr lang="en-US" sz="2200" dirty="0"/>
              <a:t>behavior and may result in immediate removal from camp </a:t>
            </a:r>
            <a:r>
              <a:rPr lang="en-US" sz="2200" dirty="0" smtClean="0"/>
              <a:t>activities and Scouting, </a:t>
            </a:r>
            <a:r>
              <a:rPr lang="en-US" sz="2200" dirty="0"/>
              <a:t>and, if </a:t>
            </a:r>
            <a:r>
              <a:rPr lang="en-US" sz="2200" dirty="0" smtClean="0"/>
              <a:t>it reaches </a:t>
            </a:r>
            <a:r>
              <a:rPr lang="en-US" sz="2200" dirty="0"/>
              <a:t>the level of abuse, will be reported to law enforcement  </a:t>
            </a:r>
          </a:p>
          <a:p>
            <a:pPr lvl="0"/>
            <a:r>
              <a:rPr lang="en-US" sz="2200" dirty="0"/>
              <a:t>See it, report it, remove the perpetrators immediately</a:t>
            </a:r>
          </a:p>
          <a:p>
            <a:pPr lvl="0"/>
            <a:r>
              <a:rPr lang="en-US" sz="2200" dirty="0"/>
              <a:t>Pre-camp meeting to explicitly state behaviors that will not be tolerated</a:t>
            </a:r>
          </a:p>
          <a:p>
            <a:pPr lvl="0"/>
            <a:r>
              <a:rPr lang="en-US" sz="2200" dirty="0"/>
              <a:t>Emphasis on large buddy groups</a:t>
            </a:r>
          </a:p>
          <a:p>
            <a:pPr lvl="0"/>
            <a:r>
              <a:rPr lang="en-US" sz="2200" dirty="0" smtClean="0"/>
              <a:t>Bystander/</a:t>
            </a:r>
            <a:r>
              <a:rPr lang="en-US" sz="2200" dirty="0" err="1" smtClean="0"/>
              <a:t>upstander</a:t>
            </a:r>
            <a:r>
              <a:rPr lang="en-US" sz="2200" dirty="0" smtClean="0"/>
              <a:t> </a:t>
            </a:r>
            <a:r>
              <a:rPr lang="en-US" sz="2200" dirty="0"/>
              <a:t>responsibility</a:t>
            </a:r>
          </a:p>
          <a:p>
            <a:pPr lvl="0"/>
            <a:r>
              <a:rPr lang="en-US" sz="2200" dirty="0"/>
              <a:t>Recognize those who </a:t>
            </a:r>
            <a:r>
              <a:rPr lang="en-US" sz="2200" dirty="0" smtClean="0"/>
              <a:t>report and </a:t>
            </a:r>
            <a:r>
              <a:rPr lang="en-US" sz="2200" dirty="0" err="1" smtClean="0"/>
              <a:t>upstanders</a:t>
            </a:r>
            <a:endParaRPr lang="en-US" sz="2200" dirty="0"/>
          </a:p>
          <a:p>
            <a:pPr lvl="0"/>
            <a:r>
              <a:rPr lang="en-US" sz="2200" dirty="0"/>
              <a:t>Require more adult supervision in target areas (latrines, changing areas, showers)</a:t>
            </a:r>
          </a:p>
        </p:txBody>
      </p:sp>
    </p:spTree>
    <p:extLst>
      <p:ext uri="{BB962C8B-B14F-4D97-AF65-F5344CB8AC3E}">
        <p14:creationId xmlns:p14="http://schemas.microsoft.com/office/powerpoint/2010/main" val="181461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Lack of Respect/Harassment of </a:t>
            </a:r>
            <a:br>
              <a:rPr lang="en-US" altLang="en-US" dirty="0" smtClean="0"/>
            </a:br>
            <a:r>
              <a:rPr lang="en-US" altLang="en-US" dirty="0" smtClean="0"/>
              <a:t>Co-ed Staff</a:t>
            </a:r>
            <a:br>
              <a:rPr lang="en-US" altLang="en-US" dirty="0" smtClean="0"/>
            </a:br>
            <a:r>
              <a:rPr lang="en-US" altLang="en-US" dirty="0" smtClean="0"/>
              <a:t>Solutions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4000" dirty="0" smtClean="0"/>
          </a:p>
          <a:p>
            <a:pPr lvl="0"/>
            <a:endParaRPr lang="en-US" sz="4000" dirty="0"/>
          </a:p>
          <a:p>
            <a:pPr lvl="0"/>
            <a:r>
              <a:rPr lang="en-US" dirty="0" smtClean="0"/>
              <a:t>Scouters </a:t>
            </a:r>
            <a:r>
              <a:rPr lang="en-US" dirty="0"/>
              <a:t>should spell out what is expected of all youth</a:t>
            </a:r>
          </a:p>
        </p:txBody>
      </p:sp>
    </p:spTree>
    <p:extLst>
      <p:ext uri="{BB962C8B-B14F-4D97-AF65-F5344CB8AC3E}">
        <p14:creationId xmlns:p14="http://schemas.microsoft.com/office/powerpoint/2010/main" val="79284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BSA Policy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All adult leaders and youth members are responsible for acting in accordance with the Scout Oath and </a:t>
            </a:r>
            <a:r>
              <a:rPr lang="en-US" dirty="0" smtClean="0"/>
              <a:t>Scout </a:t>
            </a:r>
            <a:r>
              <a:rPr lang="en-US" dirty="0"/>
              <a:t>Law. Cyberbullying, theft, verbal insults, drugs, </a:t>
            </a:r>
            <a:r>
              <a:rPr lang="en-US" dirty="0" smtClean="0"/>
              <a:t>alcohol, </a:t>
            </a:r>
            <a:r>
              <a:rPr lang="en-US" dirty="0"/>
              <a:t>and pornography have no place in the Scouting program and may result in revocation of membership. </a:t>
            </a:r>
          </a:p>
        </p:txBody>
      </p:sp>
    </p:spTree>
    <p:extLst>
      <p:ext uri="{BB962C8B-B14F-4D97-AF65-F5344CB8AC3E}">
        <p14:creationId xmlns:p14="http://schemas.microsoft.com/office/powerpoint/2010/main" val="271143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Solutions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Pre-camp meeting to explicitly state behaviors that will not be tolerated</a:t>
            </a:r>
          </a:p>
          <a:p>
            <a:pPr lvl="0"/>
            <a:r>
              <a:rPr lang="en-US" dirty="0"/>
              <a:t>Make it clear to youth when </a:t>
            </a:r>
            <a:r>
              <a:rPr lang="en-US" dirty="0" smtClean="0"/>
              <a:t>lights-out is</a:t>
            </a:r>
            <a:endParaRPr lang="en-US" dirty="0"/>
          </a:p>
          <a:p>
            <a:pPr lvl="0"/>
            <a:r>
              <a:rPr lang="en-US" dirty="0"/>
              <a:t>Adequate leadership including the investigation of “sights and sounds” during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night</a:t>
            </a:r>
          </a:p>
          <a:p>
            <a:pPr lvl="0"/>
            <a:r>
              <a:rPr lang="en-US" dirty="0"/>
              <a:t>Spontaneous </a:t>
            </a:r>
            <a:r>
              <a:rPr lang="en-US" dirty="0" smtClean="0"/>
              <a:t>two-leader bed or tent </a:t>
            </a:r>
            <a:r>
              <a:rPr lang="en-US" dirty="0"/>
              <a:t>checks</a:t>
            </a:r>
          </a:p>
        </p:txBody>
      </p:sp>
    </p:spTree>
    <p:extLst>
      <p:ext uri="{BB962C8B-B14F-4D97-AF65-F5344CB8AC3E}">
        <p14:creationId xmlns:p14="http://schemas.microsoft.com/office/powerpoint/2010/main" val="405966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BSA Policy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Inappropriate use of </a:t>
            </a:r>
            <a:r>
              <a:rPr lang="en-US" dirty="0" smtClean="0"/>
              <a:t>smartphones, </a:t>
            </a:r>
            <a:r>
              <a:rPr lang="en-US" dirty="0"/>
              <a:t>cameras, </a:t>
            </a:r>
            <a:r>
              <a:rPr lang="en-US" dirty="0" smtClean="0"/>
              <a:t>and imaging </a:t>
            </a:r>
            <a:r>
              <a:rPr lang="en-US" dirty="0"/>
              <a:t>or digital devices is prohibited. </a:t>
            </a:r>
          </a:p>
        </p:txBody>
      </p:sp>
    </p:spTree>
    <p:extLst>
      <p:ext uri="{BB962C8B-B14F-4D97-AF65-F5344CB8AC3E}">
        <p14:creationId xmlns:p14="http://schemas.microsoft.com/office/powerpoint/2010/main" val="122052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Solutions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Do not allow devices in restrooms</a:t>
            </a:r>
          </a:p>
          <a:p>
            <a:pPr lvl="0"/>
            <a:r>
              <a:rPr lang="en-US" dirty="0"/>
              <a:t>Confiscate devices immediately if an incident occurs</a:t>
            </a:r>
          </a:p>
          <a:p>
            <a:pPr lvl="0"/>
            <a:r>
              <a:rPr lang="en-US" dirty="0"/>
              <a:t>Notify the </a:t>
            </a:r>
            <a:r>
              <a:rPr lang="en-US" dirty="0" smtClean="0"/>
              <a:t>target’s </a:t>
            </a:r>
            <a:r>
              <a:rPr lang="en-US" dirty="0"/>
              <a:t>parents</a:t>
            </a:r>
          </a:p>
          <a:p>
            <a:pPr lvl="0"/>
            <a:r>
              <a:rPr lang="en-US" dirty="0"/>
              <a:t>Notify the Scout executive</a:t>
            </a:r>
          </a:p>
          <a:p>
            <a:pPr lvl="0"/>
            <a:r>
              <a:rPr lang="en-US" dirty="0"/>
              <a:t>Notify the appropriate law enforcement office</a:t>
            </a:r>
          </a:p>
        </p:txBody>
      </p:sp>
    </p:spTree>
    <p:extLst>
      <p:ext uri="{BB962C8B-B14F-4D97-AF65-F5344CB8AC3E}">
        <p14:creationId xmlns:p14="http://schemas.microsoft.com/office/powerpoint/2010/main" val="361867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Possible indicators of abuse include: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Sudden withdrawal from activities the youth previously enjoyed</a:t>
            </a:r>
          </a:p>
          <a:p>
            <a:pPr lvl="0"/>
            <a:r>
              <a:rPr lang="en-US" dirty="0"/>
              <a:t>Reluctance to be around a particular individual, especially in the absence of others</a:t>
            </a:r>
          </a:p>
          <a:p>
            <a:pPr lvl="0"/>
            <a:r>
              <a:rPr lang="en-US" dirty="0" smtClean="0"/>
              <a:t>Changes in behavior or in school performance, including lower grades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5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Objective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smtClean="0"/>
              <a:t>purpose </a:t>
            </a:r>
            <a:r>
              <a:rPr lang="en-US" dirty="0"/>
              <a:t>of this course is to improve how </a:t>
            </a:r>
            <a:r>
              <a:rPr lang="en-US" dirty="0" smtClean="0"/>
              <a:t>leaders </a:t>
            </a:r>
            <a:r>
              <a:rPr lang="en-US" dirty="0"/>
              <a:t>prevent, recognize, and respond to inappropriate youth-on-youth behavior including inappropriate sexual behavior that might occur in any Scouting program.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Scouting’s Barriers to Abuse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>
              <a:hlinkClick r:id="rId3"/>
            </a:endParaRPr>
          </a:p>
          <a:p>
            <a:pPr lvl="0"/>
            <a:endParaRPr lang="en-US" dirty="0">
              <a:hlinkClick r:id="rId3"/>
            </a:endParaRPr>
          </a:p>
          <a:p>
            <a:pPr lvl="0"/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www.Scouting.org/Training/</a:t>
            </a:r>
            <a:br>
              <a:rPr lang="en-US" dirty="0" smtClean="0">
                <a:hlinkClick r:id="rId3"/>
              </a:rPr>
            </a:br>
            <a:r>
              <a:rPr lang="en-US" dirty="0" smtClean="0">
                <a:hlinkClick r:id="rId3"/>
              </a:rPr>
              <a:t>YouthProtection.aspx</a:t>
            </a:r>
            <a:endParaRPr lang="en-US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42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Responding to Policy Violations and Abuse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two types of Youth Protection–related reporting:</a:t>
            </a:r>
          </a:p>
          <a:p>
            <a:r>
              <a:rPr lang="en-US" sz="2800" dirty="0"/>
              <a:t>When you witness or suspect any child has been abused or </a:t>
            </a:r>
            <a:r>
              <a:rPr lang="en-US" sz="2800" dirty="0" smtClean="0"/>
              <a:t>neglected, </a:t>
            </a:r>
            <a:r>
              <a:rPr lang="en-US" sz="2800" dirty="0"/>
              <a:t>you’ll need to follow </a:t>
            </a:r>
            <a:r>
              <a:rPr lang="en-US" sz="2800" dirty="0" smtClean="0"/>
              <a:t>the </a:t>
            </a:r>
            <a:r>
              <a:rPr lang="en-US" sz="2800" dirty="0" err="1" smtClean="0"/>
              <a:t>BSA’s</a:t>
            </a:r>
            <a:r>
              <a:rPr lang="en-US" sz="2800" dirty="0" smtClean="0"/>
              <a:t> </a:t>
            </a:r>
            <a:r>
              <a:rPr lang="en-US" sz="2800" dirty="0"/>
              <a:t>Mandatory </a:t>
            </a:r>
            <a:r>
              <a:rPr lang="en-US" sz="2800" dirty="0" smtClean="0"/>
              <a:t>Report </a:t>
            </a:r>
            <a:r>
              <a:rPr lang="en-US" sz="2800" dirty="0"/>
              <a:t>of Child Abuse policy.</a:t>
            </a:r>
          </a:p>
          <a:p>
            <a:r>
              <a:rPr lang="en-US" sz="2800" dirty="0" smtClean="0"/>
              <a:t>When </a:t>
            </a:r>
            <a:r>
              <a:rPr lang="en-US" sz="2800" dirty="0"/>
              <a:t>you witness a violation of the BSA’s Youth Protection </a:t>
            </a:r>
            <a:r>
              <a:rPr lang="en-US" sz="2800" dirty="0" smtClean="0"/>
              <a:t>policies, </a:t>
            </a:r>
            <a:r>
              <a:rPr lang="en-US" sz="2800" dirty="0"/>
              <a:t>you’ll need to follow </a:t>
            </a:r>
            <a:r>
              <a:rPr lang="en-US" sz="2800" dirty="0" smtClean="0"/>
              <a:t>the </a:t>
            </a:r>
            <a:r>
              <a:rPr lang="en-US" sz="2800" dirty="0" err="1" smtClean="0"/>
              <a:t>BSA’s</a:t>
            </a:r>
            <a:r>
              <a:rPr lang="en-US" sz="2800" dirty="0" smtClean="0"/>
              <a:t> </a:t>
            </a:r>
            <a:r>
              <a:rPr lang="en-US" sz="2800" dirty="0"/>
              <a:t>Reporting Violations of BSA Youth Protection </a:t>
            </a:r>
            <a:r>
              <a:rPr lang="en-US" sz="2800" dirty="0" smtClean="0"/>
              <a:t>Policies </a:t>
            </a:r>
            <a:r>
              <a:rPr lang="en-US" sz="2800" dirty="0"/>
              <a:t>guidelines.</a:t>
            </a:r>
          </a:p>
        </p:txBody>
      </p:sp>
    </p:spTree>
    <p:extLst>
      <p:ext uri="{BB962C8B-B14F-4D97-AF65-F5344CB8AC3E}">
        <p14:creationId xmlns:p14="http://schemas.microsoft.com/office/powerpoint/2010/main" val="391672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Steps to Reporting Child Abuse:</a:t>
            </a:r>
            <a:endParaRPr lang="en-US" sz="4000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Ensure the child is in a safe environment.</a:t>
            </a:r>
          </a:p>
          <a:p>
            <a:pPr lvl="0"/>
            <a:r>
              <a:rPr lang="en-US" dirty="0"/>
              <a:t>In cases of child abuse or medical emergencies, call 911 immediately. In addition, if the suspected </a:t>
            </a:r>
            <a:r>
              <a:rPr lang="en-US" dirty="0" smtClean="0"/>
              <a:t>abuser </a:t>
            </a:r>
            <a:r>
              <a:rPr lang="en-US" dirty="0"/>
              <a:t>is in the Scout’s family, you are required to contact your local </a:t>
            </a:r>
            <a:r>
              <a:rPr lang="en-US" dirty="0" smtClean="0"/>
              <a:t>hotline.</a:t>
            </a:r>
            <a:endParaRPr lang="en-US" dirty="0"/>
          </a:p>
          <a:p>
            <a:pPr lvl="0"/>
            <a:r>
              <a:rPr lang="en-US" dirty="0"/>
              <a:t>Notify the Scout executive or </a:t>
            </a:r>
            <a:r>
              <a:rPr lang="en-US" dirty="0" smtClean="0"/>
              <a:t>his or her </a:t>
            </a:r>
            <a:r>
              <a:rPr lang="en-US" dirty="0"/>
              <a:t>designee during </a:t>
            </a:r>
            <a:r>
              <a:rPr lang="en-US" dirty="0" smtClean="0"/>
              <a:t>his or her </a:t>
            </a:r>
            <a:r>
              <a:rPr lang="en-US" dirty="0"/>
              <a:t>absence. </a:t>
            </a:r>
          </a:p>
        </p:txBody>
      </p:sp>
    </p:spTree>
    <p:extLst>
      <p:ext uri="{BB962C8B-B14F-4D97-AF65-F5344CB8AC3E}">
        <p14:creationId xmlns:p14="http://schemas.microsoft.com/office/powerpoint/2010/main" val="306868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7475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447800"/>
            <a:ext cx="41910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121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BSA Policy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All adult leaders and youth members are responsible for youth protection. </a:t>
            </a:r>
          </a:p>
          <a:p>
            <a:endParaRPr lang="en-US" dirty="0"/>
          </a:p>
          <a:p>
            <a:r>
              <a:rPr lang="en-US" dirty="0"/>
              <a:t>Unit leadership is responsible for unit discipline and initial response to all youth protection incidents. </a:t>
            </a:r>
          </a:p>
        </p:txBody>
      </p:sp>
    </p:spTree>
    <p:extLst>
      <p:ext uri="{BB962C8B-B14F-4D97-AF65-F5344CB8AC3E}">
        <p14:creationId xmlns:p14="http://schemas.microsoft.com/office/powerpoint/2010/main" val="376043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Solutions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000" dirty="0" smtClean="0"/>
              <a:t>Conduct </a:t>
            </a:r>
            <a:r>
              <a:rPr lang="en-US" sz="3000" dirty="0"/>
              <a:t>pre-camp meetings with youth</a:t>
            </a:r>
          </a:p>
          <a:p>
            <a:r>
              <a:rPr lang="en-US" sz="3000" dirty="0" smtClean="0"/>
              <a:t>Work </a:t>
            </a:r>
            <a:r>
              <a:rPr lang="en-US" sz="3000" dirty="0"/>
              <a:t>with units and youth to develop a unit/camp code of conduct</a:t>
            </a:r>
          </a:p>
          <a:p>
            <a:r>
              <a:rPr lang="en-US" sz="3000" dirty="0" smtClean="0"/>
              <a:t>Conduct </a:t>
            </a:r>
            <a:r>
              <a:rPr lang="en-US" sz="3000" dirty="0"/>
              <a:t>pre-camp meetings with camp staff on roles and responsibilities in responding to </a:t>
            </a:r>
            <a:r>
              <a:rPr lang="en-US" sz="3000" dirty="0" smtClean="0"/>
              <a:t>youth protection </a:t>
            </a:r>
            <a:r>
              <a:rPr lang="en-US" sz="3000" dirty="0"/>
              <a:t>incidents</a:t>
            </a:r>
          </a:p>
          <a:p>
            <a:r>
              <a:rPr lang="en-US" sz="3000" dirty="0" smtClean="0"/>
              <a:t>Set </a:t>
            </a:r>
            <a:r>
              <a:rPr lang="en-US" sz="3000" dirty="0"/>
              <a:t>the example from the beginning</a:t>
            </a:r>
          </a:p>
          <a:p>
            <a:r>
              <a:rPr lang="en-US" sz="3000" dirty="0" smtClean="0"/>
              <a:t>Intervene </a:t>
            </a:r>
            <a:r>
              <a:rPr lang="en-US" sz="3000" dirty="0"/>
              <a:t>immediately when there is a concern</a:t>
            </a:r>
          </a:p>
        </p:txBody>
      </p:sp>
    </p:spTree>
    <p:extLst>
      <p:ext uri="{BB962C8B-B14F-4D97-AF65-F5344CB8AC3E}">
        <p14:creationId xmlns:p14="http://schemas.microsoft.com/office/powerpoint/2010/main" val="420440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Three months in </a:t>
            </a:r>
            <a:r>
              <a:rPr lang="en-US" b="1" dirty="0" smtClean="0"/>
              <a:t>advance, </a:t>
            </a:r>
            <a:r>
              <a:rPr lang="en-US" b="1" dirty="0"/>
              <a:t>p</a:t>
            </a:r>
            <a:r>
              <a:rPr lang="en-US" b="1" dirty="0" smtClean="0"/>
              <a:t>lan to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457200"/>
            <a:r>
              <a:rPr lang="en-US" dirty="0" smtClean="0"/>
              <a:t>Review </a:t>
            </a:r>
            <a:r>
              <a:rPr lang="en-US" dirty="0"/>
              <a:t>the </a:t>
            </a:r>
            <a:r>
              <a:rPr lang="en-US" i="1" dirty="0"/>
              <a:t>Time to Tell </a:t>
            </a:r>
            <a:r>
              <a:rPr lang="en-US" dirty="0"/>
              <a:t>video facilitated with emphasis on </a:t>
            </a:r>
            <a:r>
              <a:rPr lang="en-US" dirty="0" smtClean="0"/>
              <a:t>camp/program </a:t>
            </a:r>
            <a:r>
              <a:rPr lang="en-US" dirty="0"/>
              <a:t>activity </a:t>
            </a:r>
            <a:r>
              <a:rPr lang="en-US" dirty="0" smtClean="0"/>
              <a:t>scenarios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50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One month before the </a:t>
            </a:r>
            <a:r>
              <a:rPr lang="en-US" b="1" dirty="0" smtClean="0"/>
              <a:t>trip,</a:t>
            </a:r>
            <a:br>
              <a:rPr lang="en-US" b="1" dirty="0" smtClean="0"/>
            </a:br>
            <a:r>
              <a:rPr lang="en-US" b="1" dirty="0" smtClean="0"/>
              <a:t>plan to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457200"/>
            <a:r>
              <a:rPr lang="en-US" dirty="0"/>
              <a:t>Review Scouting’s Barriers to Abuse and the </a:t>
            </a:r>
            <a:r>
              <a:rPr lang="en-US" dirty="0" smtClean="0"/>
              <a:t>code </a:t>
            </a:r>
            <a:r>
              <a:rPr lang="en-US" dirty="0"/>
              <a:t>of </a:t>
            </a:r>
            <a:r>
              <a:rPr lang="en-US" dirty="0" smtClean="0"/>
              <a:t>conduct </a:t>
            </a:r>
            <a:r>
              <a:rPr lang="en-US" dirty="0"/>
              <a:t>with youth and adults</a:t>
            </a:r>
          </a:p>
          <a:p>
            <a:pPr marL="514350" indent="-457200"/>
            <a:r>
              <a:rPr lang="en-US" dirty="0"/>
              <a:t>Review the registration and Youth Protection </a:t>
            </a:r>
            <a:r>
              <a:rPr lang="en-US" dirty="0" smtClean="0"/>
              <a:t>training </a:t>
            </a:r>
            <a:r>
              <a:rPr lang="en-US" dirty="0"/>
              <a:t>status of all adults</a:t>
            </a:r>
          </a:p>
          <a:p>
            <a:pPr marL="514350" indent="-457200"/>
            <a:r>
              <a:rPr lang="en-US" dirty="0"/>
              <a:t>Meet with youth leaders and review policies and Barriers to Abuse and impress upon them their role as </a:t>
            </a:r>
            <a:r>
              <a:rPr lang="en-US" dirty="0" err="1" smtClean="0"/>
              <a:t>upstanders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6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smtClean="0"/>
              <a:t>On arrival, plan to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457200"/>
            <a:r>
              <a:rPr lang="en-US" sz="2800" dirty="0"/>
              <a:t>Remind adult and youth leaders to be active observers of applicable risk factors</a:t>
            </a:r>
          </a:p>
          <a:p>
            <a:pPr marL="514350" indent="-457200"/>
            <a:r>
              <a:rPr lang="en-US" sz="2800" dirty="0"/>
              <a:t>Remind youth of the buddy system and their duty to watch out for other </a:t>
            </a:r>
            <a:r>
              <a:rPr lang="en-US" sz="2800" dirty="0" smtClean="0"/>
              <a:t>Scouts, </a:t>
            </a:r>
            <a:r>
              <a:rPr lang="en-US" sz="2800" dirty="0"/>
              <a:t>especially in the latrine, the food </a:t>
            </a:r>
            <a:r>
              <a:rPr lang="en-US" sz="2800" dirty="0" smtClean="0"/>
              <a:t>line, </a:t>
            </a:r>
            <a:r>
              <a:rPr lang="en-US" sz="2800" dirty="0"/>
              <a:t>and while tenting</a:t>
            </a:r>
          </a:p>
          <a:p>
            <a:pPr marL="514350" indent="-457200"/>
            <a:r>
              <a:rPr lang="en-US" sz="2800" dirty="0"/>
              <a:t>Remind youth to bring any behavior or safety concerns to the attention of the Scoutmaster or a trusted adult leader</a:t>
            </a:r>
          </a:p>
          <a:p>
            <a:pPr marL="514350" indent="-457200"/>
            <a:r>
              <a:rPr lang="en-US" sz="2800" dirty="0"/>
              <a:t>Review the </a:t>
            </a:r>
            <a:r>
              <a:rPr lang="en-US" sz="2800" dirty="0" smtClean="0"/>
              <a:t>code </a:t>
            </a:r>
            <a:r>
              <a:rPr lang="en-US" sz="2800" dirty="0"/>
              <a:t>of </a:t>
            </a:r>
            <a:r>
              <a:rPr lang="en-US" sz="2800" dirty="0" smtClean="0"/>
              <a:t>conduct </a:t>
            </a:r>
            <a:r>
              <a:rPr lang="en-US" sz="2800" dirty="0"/>
              <a:t>and </a:t>
            </a:r>
            <a:r>
              <a:rPr lang="en-US" sz="2800" dirty="0" smtClean="0"/>
              <a:t>lights-out </a:t>
            </a:r>
            <a:r>
              <a:rPr lang="en-US" sz="2800" dirty="0"/>
              <a:t>in </a:t>
            </a:r>
            <a:r>
              <a:rPr lang="en-US" sz="2800" dirty="0" smtClean="0"/>
              <a:t>tents policies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6201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smtClean="0"/>
              <a:t>During camp, plan to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457200"/>
            <a:r>
              <a:rPr lang="en-US" dirty="0"/>
              <a:t>Set the example and hold other leaders accountable for doing the same</a:t>
            </a:r>
          </a:p>
          <a:p>
            <a:pPr marL="514350" indent="-457200"/>
            <a:r>
              <a:rPr lang="en-US" dirty="0"/>
              <a:t>Address observed or suspicious behavior immediately</a:t>
            </a:r>
          </a:p>
          <a:p>
            <a:pPr marL="514350" indent="-457200"/>
            <a:r>
              <a:rPr lang="en-US" dirty="0"/>
              <a:t>Insist on full compliance with BSA youth protection and reporting guidelines</a:t>
            </a:r>
          </a:p>
        </p:txBody>
      </p:sp>
    </p:spTree>
    <p:extLst>
      <p:ext uri="{BB962C8B-B14F-4D97-AF65-F5344CB8AC3E}">
        <p14:creationId xmlns:p14="http://schemas.microsoft.com/office/powerpoint/2010/main" val="404027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BSA Policy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Youth leadership is monitored by adult leaders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79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 - &amp;quot;Learning Objectives&amp;quot;&quot;/&gt;&lt;property id=&quot;20307&quot; value=&quot;275&quot;/&gt;&lt;/object&gt;&lt;object type=&quot;3&quot; unique_id=&quot;10006&quot;&gt;&lt;property id=&quot;20148&quot; value=&quot;5&quot;/&gt;&lt;property id=&quot;20300&quot; value=&quot;Slide 3 - &amp;quot;Is the Boy Scouts of America a Sales Organization?&amp;quot;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263&quot;/&gt;&lt;/object&gt;&lt;object type=&quot;3&quot; unique_id=&quot;10008&quot;&gt;&lt;property id=&quot;20148&quot; value=&quot;5&quot;/&gt;&lt;property id=&quot;20300&quot; value=&quot;Slide 5&quot;/&gt;&lt;property id=&quot;20307&quot; value=&quot;258&quot;/&gt;&lt;/object&gt;&lt;object type=&quot;3&quot; unique_id=&quot;10009&quot;&gt;&lt;property id=&quot;20148&quot; value=&quot;5&quot;/&gt;&lt;property id=&quot;20300&quot; value=&quot;Slide 6&quot;/&gt;&lt;property id=&quot;20307&quot; value=&quot;259&quot;/&gt;&lt;/object&gt;&lt;object type=&quot;3&quot; unique_id=&quot;10010&quot;&gt;&lt;property id=&quot;20148&quot; value=&quot;5&quot;/&gt;&lt;property id=&quot;20300&quot; value=&quot;Slide 7&quot;/&gt;&lt;property id=&quot;20307&quot; value=&quot;260&quot;/&gt;&lt;/object&gt;&lt;object type=&quot;3&quot; unique_id=&quot;10011&quot;&gt;&lt;property id=&quot;20148&quot; value=&quot;5&quot;/&gt;&lt;property id=&quot;20300&quot; value=&quot;Slide 16&quot;/&gt;&lt;property id=&quot;20307&quot; value=&quot;261&quot;/&gt;&lt;/object&gt;&lt;object type=&quot;3&quot; unique_id=&quot;10012&quot;&gt;&lt;property id=&quot;20148&quot; value=&quot;5&quot;/&gt;&lt;property id=&quot;20300&quot; value=&quot;Slide 8 - &amp;quot;Helping Buyers to Buy&amp;quot;&quot;/&gt;&lt;property id=&quot;20307&quot; value=&quot;262&quot;/&gt;&lt;/object&gt;&lt;object type=&quot;3&quot; unique_id=&quot;10218&quot;&gt;&lt;property id=&quot;20148&quot; value=&quot;5&quot;/&gt;&lt;property id=&quot;20300&quot; value=&quot;Slide 9&quot;/&gt;&lt;property id=&quot;20307&quot; value=&quot;284&quot;/&gt;&lt;/object&gt;&lt;object type=&quot;3&quot; unique_id=&quot;10219&quot;&gt;&lt;property id=&quot;20148&quot; value=&quot;5&quot;/&gt;&lt;property id=&quot;20300&quot; value=&quot;Slide 10&quot;/&gt;&lt;property id=&quot;20307&quot; value=&quot;280&quot;/&gt;&lt;/object&gt;&lt;object type=&quot;3&quot; unique_id=&quot;10220&quot;&gt;&lt;property id=&quot;20148&quot; value=&quot;5&quot;/&gt;&lt;property id=&quot;20300&quot; value=&quot;Slide 11&quot;/&gt;&lt;property id=&quot;20307&quot; value=&quot;278&quot;/&gt;&lt;/object&gt;&lt;object type=&quot;3&quot; unique_id=&quot;10221&quot;&gt;&lt;property id=&quot;20148&quot; value=&quot;5&quot;/&gt;&lt;property id=&quot;20300&quot; value=&quot;Slide 12&quot;/&gt;&lt;property id=&quot;20307&quot; value=&quot;279&quot;/&gt;&lt;/object&gt;&lt;object type=&quot;3&quot; unique_id=&quot;10222&quot;&gt;&lt;property id=&quot;20148&quot; value=&quot;5&quot;/&gt;&lt;property id=&quot;20300&quot; value=&quot;Slide 13&quot;/&gt;&lt;property id=&quot;20307&quot; value=&quot;281&quot;/&gt;&lt;/object&gt;&lt;object type=&quot;3&quot; unique_id=&quot;10223&quot;&gt;&lt;property id=&quot;20148&quot; value=&quot;5&quot;/&gt;&lt;property id=&quot;20300&quot; value=&quot;Slide 14&quot;/&gt;&lt;property id=&quot;20307&quot; value=&quot;285&quot;/&gt;&lt;/object&gt;&lt;object type=&quot;3&quot; unique_id=&quot;10224&quot;&gt;&lt;property id=&quot;20148&quot; value=&quot;5&quot;/&gt;&lt;property id=&quot;20300&quot; value=&quot;Slide 15&quot;/&gt;&lt;property id=&quot;20307&quot; value=&quot;28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4883</TotalTime>
  <Words>855</Words>
  <Application>Microsoft Office PowerPoint</Application>
  <PresentationFormat>On-screen Show (4:3)</PresentationFormat>
  <Paragraphs>113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PowerPoint Presentation</vt:lpstr>
      <vt:lpstr>Objective</vt:lpstr>
      <vt:lpstr>BSA Policy</vt:lpstr>
      <vt:lpstr>Solutions</vt:lpstr>
      <vt:lpstr>Three months in advance, plan to:</vt:lpstr>
      <vt:lpstr>One month before the trip, plan to:</vt:lpstr>
      <vt:lpstr>On arrival, plan to:</vt:lpstr>
      <vt:lpstr>During camp, plan to:</vt:lpstr>
      <vt:lpstr>BSA Policy</vt:lpstr>
      <vt:lpstr>Solutions</vt:lpstr>
      <vt:lpstr>BSA Policy</vt:lpstr>
      <vt:lpstr>Tradition vs. the BSA Program Solutions</vt:lpstr>
      <vt:lpstr>Group Bullying Solutions</vt:lpstr>
      <vt:lpstr>Lack of Respect/Harassment of  Co-ed Staff Solutions</vt:lpstr>
      <vt:lpstr>BSA Policy</vt:lpstr>
      <vt:lpstr>Solutions</vt:lpstr>
      <vt:lpstr>BSA Policy</vt:lpstr>
      <vt:lpstr>Solutions</vt:lpstr>
      <vt:lpstr>Possible indicators of abuse include:</vt:lpstr>
      <vt:lpstr>Scouting’s Barriers to Abuse</vt:lpstr>
      <vt:lpstr>Responding to Policy Violations and Abuse</vt:lpstr>
      <vt:lpstr>Steps to Reporting Child Abuse:</vt:lpstr>
      <vt:lpstr> Questions </vt:lpstr>
    </vt:vector>
  </TitlesOfParts>
  <Company>Boy Scouts of America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Yackel</dc:creator>
  <cp:lastModifiedBy>Melynda Bailey</cp:lastModifiedBy>
  <cp:revision>321</cp:revision>
  <dcterms:created xsi:type="dcterms:W3CDTF">2012-01-05T15:02:02Z</dcterms:created>
  <dcterms:modified xsi:type="dcterms:W3CDTF">2016-07-21T14:41:47Z</dcterms:modified>
</cp:coreProperties>
</file>