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61" r:id="rId3"/>
    <p:sldId id="257" r:id="rId4"/>
    <p:sldId id="258" r:id="rId5"/>
    <p:sldId id="259"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4/6/2020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4/6/2020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4/6/2020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4/6/2020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4/6/2020</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4/6/2020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4/6/2020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4/6/2020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4/6/2020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4/6/2020</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4/6/2020</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4/6/2020</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lickr.com/photos/blmoregon/16529219370"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United_States_Environmental_Protection_Agency"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hyperlink" Target="https://www.historylink.org/File/5691" TargetMode="External"/><Relationship Id="rId7" Type="http://schemas.openxmlformats.org/officeDocument/2006/relationships/hyperlink" Target="https://en.wikipedia.org/wiki/Abies_grandis" TargetMode="External"/><Relationship Id="rId2" Type="http://schemas.openxmlformats.org/officeDocument/2006/relationships/image" Target="../media/image15.JPG"/><Relationship Id="rId1" Type="http://schemas.openxmlformats.org/officeDocument/2006/relationships/slideLayout" Target="../slideLayouts/slideLayout9.xml"/><Relationship Id="rId6" Type="http://schemas.openxmlformats.org/officeDocument/2006/relationships/image" Target="../media/image17.jpg"/><Relationship Id="rId5" Type="http://schemas.openxmlformats.org/officeDocument/2006/relationships/hyperlink" Target="https://www.flickr.com/photos/11444813@N03/3834554530" TargetMode="External"/><Relationship Id="rId4" Type="http://schemas.openxmlformats.org/officeDocument/2006/relationships/image" Target="../media/image16.jpg"/><Relationship Id="rId9" Type="http://schemas.openxmlformats.org/officeDocument/2006/relationships/hyperlink" Target="https://en.wikipedia.org/wiki/Pando_(tre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Sawmill" TargetMode="External"/><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www.historylink.org/File/5691" TargetMode="External"/><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en.wiktionary.org/wiki/deckle" TargetMode="External"/><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video" Target="https://www.youtube.com/embed/-ZB5EVOKNIU?start=2&amp;feature=oembed"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video" Target="https://www.youtube.com/embed/2Uh3XIadm1A?feature=oembed"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flickr.com/photos/danlin/2118023269" TargetMode="External"/><Relationship Id="rId7" Type="http://schemas.openxmlformats.org/officeDocument/2006/relationships/hyperlink" Target="https://commons.wikimedia.org/wiki/File:Boise_Cascade_logo.svg" TargetMode="External"/><Relationship Id="rId2" Type="http://schemas.openxmlformats.org/officeDocument/2006/relationships/image" Target="../media/image24.jp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hyperlink" Target="https://en.wikipedia.org/wiki/File:International_Paper.svg" TargetMode="Externa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margotshareaza.deviantart.com/art/Tsai-Lun-201646170" TargetMode="External"/><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Replacement_banknote" TargetMode="External"/><Relationship Id="rId7" Type="http://schemas.openxmlformats.org/officeDocument/2006/relationships/hyperlink" Target="http://robertkaplinsky.com/work/how-many-times-will-a-case-of-paper-jam/" TargetMode="Externa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hyperlink" Target="https://german.stackexchange.com/questions/46322/a-box-in-packaging"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Paper_machine" TargetMode="External"/><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hyperlink" Target="https://www.scirp.org/Journal/PaperInformation.aspx?PaperID=85103" TargetMode="Externa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www.shroomery.org/12509/Psilocybe-pelliculosa" TargetMode="External"/><Relationship Id="rId7" Type="http://schemas.openxmlformats.org/officeDocument/2006/relationships/hyperlink" Target="https://en.wikipedia.org/wiki/Tree_planting" TargetMode="External"/><Relationship Id="rId2" Type="http://schemas.openxmlformats.org/officeDocument/2006/relationships/image" Target="../media/image11.jpg"/><Relationship Id="rId1" Type="http://schemas.openxmlformats.org/officeDocument/2006/relationships/slideLayout" Target="../slideLayouts/slideLayout9.xml"/><Relationship Id="rId6" Type="http://schemas.openxmlformats.org/officeDocument/2006/relationships/image" Target="../media/image12.jpg"/><Relationship Id="rId5" Type="http://schemas.openxmlformats.org/officeDocument/2006/relationships/hyperlink" Target="https://creativecommons.org/licenses/by-sa/3.0/" TargetMode="External"/><Relationship Id="rId4" Type="http://schemas.openxmlformats.org/officeDocument/2006/relationships/hyperlink" Target="https://en.wikipedia.org/wiki/borne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3651E-E39D-4200-9395-854B1C10D836}"/>
              </a:ext>
            </a:extLst>
          </p:cNvPr>
          <p:cNvSpPr>
            <a:spLocks noGrp="1"/>
          </p:cNvSpPr>
          <p:nvPr>
            <p:ph type="ctrTitle"/>
          </p:nvPr>
        </p:nvSpPr>
        <p:spPr/>
        <p:txBody>
          <a:bodyPr/>
          <a:lstStyle/>
          <a:p>
            <a:r>
              <a:rPr lang="en-US" dirty="0"/>
              <a:t>Pulp and paper</a:t>
            </a:r>
          </a:p>
        </p:txBody>
      </p:sp>
      <p:sp>
        <p:nvSpPr>
          <p:cNvPr id="3" name="Subtitle 2">
            <a:extLst>
              <a:ext uri="{FF2B5EF4-FFF2-40B4-BE49-F238E27FC236}">
                <a16:creationId xmlns:a16="http://schemas.microsoft.com/office/drawing/2014/main" id="{F210CBB8-F138-4F8A-BA26-04CB2C1A1068}"/>
              </a:ext>
            </a:extLst>
          </p:cNvPr>
          <p:cNvSpPr>
            <a:spLocks noGrp="1"/>
          </p:cNvSpPr>
          <p:nvPr>
            <p:ph type="subTitle" idx="1"/>
          </p:nvPr>
        </p:nvSpPr>
        <p:spPr/>
        <p:txBody>
          <a:bodyPr/>
          <a:lstStyle/>
          <a:p>
            <a:r>
              <a:rPr lang="en-US" dirty="0"/>
              <a:t>Your Instructor – Patrick Willard</a:t>
            </a:r>
          </a:p>
        </p:txBody>
      </p:sp>
    </p:spTree>
    <p:extLst>
      <p:ext uri="{BB962C8B-B14F-4D97-AF65-F5344CB8AC3E}">
        <p14:creationId xmlns:p14="http://schemas.microsoft.com/office/powerpoint/2010/main" val="2079693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78974-3037-461A-A40A-5BAB9666D9FA}"/>
              </a:ext>
            </a:extLst>
          </p:cNvPr>
          <p:cNvSpPr>
            <a:spLocks noGrp="1"/>
          </p:cNvSpPr>
          <p:nvPr>
            <p:ph type="title"/>
          </p:nvPr>
        </p:nvSpPr>
        <p:spPr/>
        <p:txBody>
          <a:bodyPr/>
          <a:lstStyle/>
          <a:p>
            <a:r>
              <a:rPr lang="en-US" dirty="0"/>
              <a:t>The pulp and paper industry	</a:t>
            </a:r>
          </a:p>
        </p:txBody>
      </p:sp>
      <p:sp>
        <p:nvSpPr>
          <p:cNvPr id="3" name="Content Placeholder 2">
            <a:extLst>
              <a:ext uri="{FF2B5EF4-FFF2-40B4-BE49-F238E27FC236}">
                <a16:creationId xmlns:a16="http://schemas.microsoft.com/office/drawing/2014/main" id="{C8500D08-BA0B-4DC7-8044-4DCFB9537469}"/>
              </a:ext>
            </a:extLst>
          </p:cNvPr>
          <p:cNvSpPr>
            <a:spLocks noGrp="1"/>
          </p:cNvSpPr>
          <p:nvPr>
            <p:ph idx="1"/>
          </p:nvPr>
        </p:nvSpPr>
        <p:spPr/>
        <p:txBody>
          <a:bodyPr/>
          <a:lstStyle/>
          <a:p>
            <a:r>
              <a:rPr lang="en-US" dirty="0"/>
              <a:t>Sustainable Forest Management is the idea of taking into account ALL of the factors that have to do with a forest. Including the timber, other species in the forest, watersheds and the people who live near the forest. </a:t>
            </a:r>
          </a:p>
          <a:p>
            <a:r>
              <a:rPr lang="en-US" dirty="0"/>
              <a:t>Forests can be managed by pruning trees instead of cutting them down</a:t>
            </a:r>
          </a:p>
          <a:p>
            <a:r>
              <a:rPr lang="en-US" dirty="0"/>
              <a:t>Cutting down older or dying trees</a:t>
            </a:r>
          </a:p>
          <a:p>
            <a:r>
              <a:rPr lang="en-US" dirty="0"/>
              <a:t>Thinning populations of abundant trees</a:t>
            </a:r>
          </a:p>
          <a:p>
            <a:r>
              <a:rPr lang="en-US" dirty="0"/>
              <a:t>Using controlled burns to regenerate the forest</a:t>
            </a:r>
          </a:p>
          <a:p>
            <a:r>
              <a:rPr lang="en-US" dirty="0"/>
              <a:t>Making sure that waste does not go into the water table</a:t>
            </a:r>
          </a:p>
          <a:p>
            <a:r>
              <a:rPr lang="en-US" dirty="0"/>
              <a:t>Working with local communities to ensure cultural preservation</a:t>
            </a:r>
          </a:p>
        </p:txBody>
      </p:sp>
      <p:pic>
        <p:nvPicPr>
          <p:cNvPr id="5" name="Picture 4" descr="A person standing next to a forest&#10;&#10;Description automatically generated">
            <a:extLst>
              <a:ext uri="{FF2B5EF4-FFF2-40B4-BE49-F238E27FC236}">
                <a16:creationId xmlns:a16="http://schemas.microsoft.com/office/drawing/2014/main" id="{C737F218-55BF-4D4F-BA5B-A3376BF3586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508380" y="3429000"/>
            <a:ext cx="2390747" cy="1793061"/>
          </a:xfrm>
          <a:prstGeom prst="rect">
            <a:avLst/>
          </a:prstGeom>
        </p:spPr>
      </p:pic>
    </p:spTree>
    <p:extLst>
      <p:ext uri="{BB962C8B-B14F-4D97-AF65-F5344CB8AC3E}">
        <p14:creationId xmlns:p14="http://schemas.microsoft.com/office/powerpoint/2010/main" val="3150485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76FFF-6F94-4BBD-824C-96B657AE3553}"/>
              </a:ext>
            </a:extLst>
          </p:cNvPr>
          <p:cNvSpPr>
            <a:spLocks noGrp="1"/>
          </p:cNvSpPr>
          <p:nvPr>
            <p:ph type="title"/>
          </p:nvPr>
        </p:nvSpPr>
        <p:spPr/>
        <p:txBody>
          <a:bodyPr/>
          <a:lstStyle/>
          <a:p>
            <a:r>
              <a:rPr lang="en-US" dirty="0"/>
              <a:t>The pulp and paper industry	</a:t>
            </a:r>
          </a:p>
        </p:txBody>
      </p:sp>
      <p:sp>
        <p:nvSpPr>
          <p:cNvPr id="3" name="Content Placeholder 2">
            <a:extLst>
              <a:ext uri="{FF2B5EF4-FFF2-40B4-BE49-F238E27FC236}">
                <a16:creationId xmlns:a16="http://schemas.microsoft.com/office/drawing/2014/main" id="{E2D3C4BD-6ADC-4879-B73E-5F44F0D1560B}"/>
              </a:ext>
            </a:extLst>
          </p:cNvPr>
          <p:cNvSpPr>
            <a:spLocks noGrp="1"/>
          </p:cNvSpPr>
          <p:nvPr>
            <p:ph idx="1"/>
          </p:nvPr>
        </p:nvSpPr>
        <p:spPr/>
        <p:txBody>
          <a:bodyPr/>
          <a:lstStyle/>
          <a:p>
            <a:r>
              <a:rPr lang="en-US" dirty="0"/>
              <a:t>In the past the pulp and paper industry has polluted quite a bit. But things have changed. </a:t>
            </a:r>
          </a:p>
          <a:p>
            <a:r>
              <a:rPr lang="en-US" dirty="0"/>
              <a:t>In the US, the Pulp and Paper Industry represents 5% of all industrial pollutants.</a:t>
            </a:r>
          </a:p>
          <a:p>
            <a:r>
              <a:rPr lang="en-US" dirty="0"/>
              <a:t>In the past 40 years, paper consumption has risen by 400%!</a:t>
            </a:r>
          </a:p>
          <a:p>
            <a:r>
              <a:rPr lang="en-US" dirty="0"/>
              <a:t>However using Sustainable Forest Management, recycling paper, and EPA oversight have all started to lessen the impact on the environment. </a:t>
            </a:r>
          </a:p>
          <a:p>
            <a:r>
              <a:rPr lang="en-US" dirty="0"/>
              <a:t>Regulations such as the Clean Water Act and the National Pollutant Discharge Elimination System set guidelines for how many pollutants can go into our air and water. </a:t>
            </a:r>
          </a:p>
        </p:txBody>
      </p:sp>
      <p:pic>
        <p:nvPicPr>
          <p:cNvPr id="5" name="Picture 4" descr="A close up of a logo&#10;&#10;Description automatically generated">
            <a:extLst>
              <a:ext uri="{FF2B5EF4-FFF2-40B4-BE49-F238E27FC236}">
                <a16:creationId xmlns:a16="http://schemas.microsoft.com/office/drawing/2014/main" id="{79ABAA9F-36DA-40D9-9F23-2285735BE7D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453284" y="5092763"/>
            <a:ext cx="1285431" cy="1272577"/>
          </a:xfrm>
          <a:prstGeom prst="rect">
            <a:avLst/>
          </a:prstGeom>
        </p:spPr>
      </p:pic>
    </p:spTree>
    <p:extLst>
      <p:ext uri="{BB962C8B-B14F-4D97-AF65-F5344CB8AC3E}">
        <p14:creationId xmlns:p14="http://schemas.microsoft.com/office/powerpoint/2010/main" val="2765790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D5AD5-03C6-4003-AD17-6E6EC7399C6A}"/>
              </a:ext>
            </a:extLst>
          </p:cNvPr>
          <p:cNvSpPr>
            <a:spLocks noGrp="1"/>
          </p:cNvSpPr>
          <p:nvPr>
            <p:ph type="title"/>
          </p:nvPr>
        </p:nvSpPr>
        <p:spPr/>
        <p:txBody>
          <a:bodyPr/>
          <a:lstStyle/>
          <a:p>
            <a:r>
              <a:rPr lang="en-US" dirty="0"/>
              <a:t>Tree harvesting and pulping</a:t>
            </a:r>
          </a:p>
        </p:txBody>
      </p:sp>
      <p:sp>
        <p:nvSpPr>
          <p:cNvPr id="3" name="Content Placeholder 2">
            <a:extLst>
              <a:ext uri="{FF2B5EF4-FFF2-40B4-BE49-F238E27FC236}">
                <a16:creationId xmlns:a16="http://schemas.microsoft.com/office/drawing/2014/main" id="{652F6E10-409F-4AEB-84F4-1AE03142204C}"/>
              </a:ext>
            </a:extLst>
          </p:cNvPr>
          <p:cNvSpPr>
            <a:spLocks noGrp="1"/>
          </p:cNvSpPr>
          <p:nvPr>
            <p:ph idx="1"/>
          </p:nvPr>
        </p:nvSpPr>
        <p:spPr/>
        <p:txBody>
          <a:bodyPr/>
          <a:lstStyle/>
          <a:p>
            <a:r>
              <a:rPr lang="en-US" dirty="0"/>
              <a:t>Requirement 3</a:t>
            </a:r>
          </a:p>
          <a:p>
            <a:endParaRPr lang="en-US" dirty="0"/>
          </a:p>
          <a:p>
            <a:pPr lvl="1"/>
            <a:r>
              <a:rPr lang="en-US" dirty="0"/>
              <a:t>Name at least four types of trees that are major sources of papermaking fibers. Then do the following:</a:t>
            </a:r>
          </a:p>
          <a:p>
            <a:pPr lvl="2"/>
            <a:r>
              <a:rPr lang="en-US" dirty="0"/>
              <a:t>A - Discuss what other uses are made of the trees and the forestland owned by the pulp and paper industry</a:t>
            </a:r>
          </a:p>
          <a:p>
            <a:pPr lvl="2"/>
            <a:r>
              <a:rPr lang="en-US" dirty="0"/>
              <a:t>B - Describe two ways of getting fibers from wood, and explain the major differences between them.</a:t>
            </a:r>
          </a:p>
          <a:p>
            <a:pPr lvl="2"/>
            <a:r>
              <a:rPr lang="en-US" dirty="0"/>
              <a:t>C - Tell why some pulps are bleached, and describe the process</a:t>
            </a:r>
          </a:p>
        </p:txBody>
      </p:sp>
    </p:spTree>
    <p:extLst>
      <p:ext uri="{BB962C8B-B14F-4D97-AF65-F5344CB8AC3E}">
        <p14:creationId xmlns:p14="http://schemas.microsoft.com/office/powerpoint/2010/main" val="1838990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F5596-14A2-46BE-8F53-5866B4E5FED2}"/>
              </a:ext>
            </a:extLst>
          </p:cNvPr>
          <p:cNvSpPr>
            <a:spLocks noGrp="1"/>
          </p:cNvSpPr>
          <p:nvPr>
            <p:ph type="title"/>
          </p:nvPr>
        </p:nvSpPr>
        <p:spPr>
          <a:xfrm>
            <a:off x="8549640" y="289932"/>
            <a:ext cx="3200400" cy="624468"/>
          </a:xfrm>
        </p:spPr>
        <p:txBody>
          <a:bodyPr/>
          <a:lstStyle/>
          <a:p>
            <a:r>
              <a:rPr lang="en-US" dirty="0"/>
              <a:t>Tree types</a:t>
            </a:r>
          </a:p>
        </p:txBody>
      </p:sp>
      <p:sp>
        <p:nvSpPr>
          <p:cNvPr id="4" name="Text Placeholder 3">
            <a:extLst>
              <a:ext uri="{FF2B5EF4-FFF2-40B4-BE49-F238E27FC236}">
                <a16:creationId xmlns:a16="http://schemas.microsoft.com/office/drawing/2014/main" id="{90D0F202-BAAC-499D-9895-62673761331A}"/>
              </a:ext>
            </a:extLst>
          </p:cNvPr>
          <p:cNvSpPr>
            <a:spLocks noGrp="1"/>
          </p:cNvSpPr>
          <p:nvPr>
            <p:ph type="body" sz="half" idx="2"/>
          </p:nvPr>
        </p:nvSpPr>
        <p:spPr>
          <a:xfrm>
            <a:off x="8549640" y="914399"/>
            <a:ext cx="3200400" cy="5073805"/>
          </a:xfrm>
        </p:spPr>
        <p:txBody>
          <a:bodyPr/>
          <a:lstStyle/>
          <a:p>
            <a:r>
              <a:rPr lang="en-US" dirty="0"/>
              <a:t>Back in Cai </a:t>
            </a:r>
            <a:r>
              <a:rPr lang="en-US" dirty="0" err="1"/>
              <a:t>Lun’s</a:t>
            </a:r>
            <a:r>
              <a:rPr lang="en-US" dirty="0"/>
              <a:t> day, they used Mulberry Trees native to the Yangtze River Valley. </a:t>
            </a:r>
          </a:p>
          <a:p>
            <a:endParaRPr lang="en-US" dirty="0"/>
          </a:p>
          <a:p>
            <a:r>
              <a:rPr lang="en-US" dirty="0"/>
              <a:t>Any tree can be made into pulp and paper, but Coniferous trees are the trees of choice because they have long, strong </a:t>
            </a:r>
            <a:r>
              <a:rPr lang="en-US" b="1" dirty="0"/>
              <a:t>cellulose fibers</a:t>
            </a:r>
            <a:r>
              <a:rPr lang="en-US" dirty="0"/>
              <a:t> which make for stronger paper.</a:t>
            </a:r>
          </a:p>
          <a:p>
            <a:endParaRPr lang="en-US" dirty="0"/>
          </a:p>
          <a:p>
            <a:r>
              <a:rPr lang="en-US" dirty="0"/>
              <a:t>Common papermaking trees are:</a:t>
            </a:r>
          </a:p>
          <a:p>
            <a:pPr marL="342900" indent="-342900">
              <a:buFont typeface="+mj-lt"/>
              <a:buAutoNum type="arabicPeriod"/>
            </a:pPr>
            <a:r>
              <a:rPr lang="en-US" dirty="0"/>
              <a:t>Spruce</a:t>
            </a:r>
          </a:p>
          <a:p>
            <a:pPr marL="342900" indent="-342900">
              <a:buFont typeface="+mj-lt"/>
              <a:buAutoNum type="arabicPeriod"/>
            </a:pPr>
            <a:r>
              <a:rPr lang="en-US" dirty="0"/>
              <a:t>Pine</a:t>
            </a:r>
          </a:p>
          <a:p>
            <a:pPr marL="342900" indent="-342900">
              <a:buFont typeface="+mj-lt"/>
              <a:buAutoNum type="arabicPeriod"/>
            </a:pPr>
            <a:r>
              <a:rPr lang="en-US" dirty="0"/>
              <a:t>Fir</a:t>
            </a:r>
          </a:p>
          <a:p>
            <a:pPr marL="342900" indent="-342900">
              <a:buFont typeface="+mj-lt"/>
              <a:buAutoNum type="arabicPeriod"/>
            </a:pPr>
            <a:r>
              <a:rPr lang="en-US" dirty="0"/>
              <a:t>Hemlock</a:t>
            </a:r>
          </a:p>
          <a:p>
            <a:pPr marL="342900" indent="-342900">
              <a:buFont typeface="+mj-lt"/>
              <a:buAutoNum type="arabicPeriod"/>
            </a:pPr>
            <a:r>
              <a:rPr lang="en-US" dirty="0"/>
              <a:t>Aspen</a:t>
            </a:r>
          </a:p>
          <a:p>
            <a:pPr marL="342900" indent="-342900">
              <a:buFont typeface="+mj-lt"/>
              <a:buAutoNum type="arabicPeriod"/>
            </a:pPr>
            <a:r>
              <a:rPr lang="en-US" dirty="0"/>
              <a:t>Birch</a:t>
            </a:r>
          </a:p>
        </p:txBody>
      </p:sp>
      <p:pic>
        <p:nvPicPr>
          <p:cNvPr id="10" name="Picture Placeholder 9" descr="A picture containing indoor, person, food, pan&#10;&#10;Description automatically generated">
            <a:extLst>
              <a:ext uri="{FF2B5EF4-FFF2-40B4-BE49-F238E27FC236}">
                <a16:creationId xmlns:a16="http://schemas.microsoft.com/office/drawing/2014/main" id="{820C9746-C3DB-467F-B0A7-497F10AFAEE7}"/>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l="9715" r="9715"/>
          <a:stretch>
            <a:fillRect/>
          </a:stretch>
        </p:blipFill>
        <p:spPr>
          <a:xfrm>
            <a:off x="441960" y="289932"/>
            <a:ext cx="2170703" cy="1792768"/>
          </a:xfrm>
        </p:spPr>
      </p:pic>
      <p:pic>
        <p:nvPicPr>
          <p:cNvPr id="13" name="Picture 12" descr="A insect on the ground&#10;&#10;Description automatically generated">
            <a:extLst>
              <a:ext uri="{FF2B5EF4-FFF2-40B4-BE49-F238E27FC236}">
                <a16:creationId xmlns:a16="http://schemas.microsoft.com/office/drawing/2014/main" id="{75A3675E-6633-4835-B568-EAF29FFBC853}"/>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647256" y="439932"/>
            <a:ext cx="2292502" cy="1792768"/>
          </a:xfrm>
          <a:prstGeom prst="rect">
            <a:avLst/>
          </a:prstGeom>
        </p:spPr>
      </p:pic>
      <p:pic>
        <p:nvPicPr>
          <p:cNvPr id="16" name="Picture 15" descr="A tree in a forest&#10;&#10;Description automatically generated">
            <a:extLst>
              <a:ext uri="{FF2B5EF4-FFF2-40B4-BE49-F238E27FC236}">
                <a16:creationId xmlns:a16="http://schemas.microsoft.com/office/drawing/2014/main" id="{D780BC25-81F0-4D3C-9325-71500C3677DF}"/>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5152932" y="289932"/>
            <a:ext cx="3183533" cy="4775300"/>
          </a:xfrm>
          <a:prstGeom prst="rect">
            <a:avLst/>
          </a:prstGeom>
        </p:spPr>
      </p:pic>
      <p:pic>
        <p:nvPicPr>
          <p:cNvPr id="19" name="Picture 18" descr="A tree in a forest&#10;&#10;Description automatically generated">
            <a:extLst>
              <a:ext uri="{FF2B5EF4-FFF2-40B4-BE49-F238E27FC236}">
                <a16:creationId xmlns:a16="http://schemas.microsoft.com/office/drawing/2014/main" id="{E6449045-3C8C-4CEA-BBDE-7E835CD31D41}"/>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346922" y="3520125"/>
            <a:ext cx="4600668" cy="3047943"/>
          </a:xfrm>
          <a:prstGeom prst="rect">
            <a:avLst/>
          </a:prstGeom>
        </p:spPr>
      </p:pic>
      <p:sp>
        <p:nvSpPr>
          <p:cNvPr id="21" name="TextBox 20">
            <a:extLst>
              <a:ext uri="{FF2B5EF4-FFF2-40B4-BE49-F238E27FC236}">
                <a16:creationId xmlns:a16="http://schemas.microsoft.com/office/drawing/2014/main" id="{6E14CD9A-F6F9-4ECD-A3D4-88D790249739}"/>
              </a:ext>
            </a:extLst>
          </p:cNvPr>
          <p:cNvSpPr txBox="1"/>
          <p:nvPr/>
        </p:nvSpPr>
        <p:spPr>
          <a:xfrm>
            <a:off x="441960" y="2082700"/>
            <a:ext cx="2170703" cy="369332"/>
          </a:xfrm>
          <a:prstGeom prst="rect">
            <a:avLst/>
          </a:prstGeom>
          <a:noFill/>
        </p:spPr>
        <p:txBody>
          <a:bodyPr wrap="square" rtlCol="0">
            <a:spAutoFit/>
          </a:bodyPr>
          <a:lstStyle/>
          <a:p>
            <a:r>
              <a:rPr lang="en-US" dirty="0"/>
              <a:t>Wood Pulp</a:t>
            </a:r>
          </a:p>
        </p:txBody>
      </p:sp>
      <p:sp>
        <p:nvSpPr>
          <p:cNvPr id="22" name="TextBox 21">
            <a:extLst>
              <a:ext uri="{FF2B5EF4-FFF2-40B4-BE49-F238E27FC236}">
                <a16:creationId xmlns:a16="http://schemas.microsoft.com/office/drawing/2014/main" id="{DABE2E46-3C56-4657-AA23-69C25FB3CA03}"/>
              </a:ext>
            </a:extLst>
          </p:cNvPr>
          <p:cNvSpPr txBox="1"/>
          <p:nvPr/>
        </p:nvSpPr>
        <p:spPr>
          <a:xfrm>
            <a:off x="2647256" y="2232700"/>
            <a:ext cx="2292501" cy="646331"/>
          </a:xfrm>
          <a:prstGeom prst="rect">
            <a:avLst/>
          </a:prstGeom>
          <a:noFill/>
        </p:spPr>
        <p:txBody>
          <a:bodyPr wrap="square" rtlCol="0">
            <a:spAutoFit/>
          </a:bodyPr>
          <a:lstStyle/>
          <a:p>
            <a:r>
              <a:rPr lang="en-US" dirty="0"/>
              <a:t>A natural Papermaker</a:t>
            </a:r>
          </a:p>
        </p:txBody>
      </p:sp>
      <p:sp>
        <p:nvSpPr>
          <p:cNvPr id="23" name="TextBox 22">
            <a:extLst>
              <a:ext uri="{FF2B5EF4-FFF2-40B4-BE49-F238E27FC236}">
                <a16:creationId xmlns:a16="http://schemas.microsoft.com/office/drawing/2014/main" id="{5D0E9680-661D-41DA-9923-C21CAB3F7E27}"/>
              </a:ext>
            </a:extLst>
          </p:cNvPr>
          <p:cNvSpPr txBox="1"/>
          <p:nvPr/>
        </p:nvSpPr>
        <p:spPr>
          <a:xfrm>
            <a:off x="5152931" y="5065232"/>
            <a:ext cx="3183533" cy="369332"/>
          </a:xfrm>
          <a:prstGeom prst="rect">
            <a:avLst/>
          </a:prstGeom>
          <a:noFill/>
        </p:spPr>
        <p:txBody>
          <a:bodyPr wrap="square" rtlCol="0">
            <a:spAutoFit/>
          </a:bodyPr>
          <a:lstStyle/>
          <a:p>
            <a:r>
              <a:rPr lang="en-US" dirty="0"/>
              <a:t>Fir Trees</a:t>
            </a:r>
          </a:p>
        </p:txBody>
      </p:sp>
      <p:sp>
        <p:nvSpPr>
          <p:cNvPr id="24" name="TextBox 23">
            <a:extLst>
              <a:ext uri="{FF2B5EF4-FFF2-40B4-BE49-F238E27FC236}">
                <a16:creationId xmlns:a16="http://schemas.microsoft.com/office/drawing/2014/main" id="{1B949597-B6C4-446F-9B13-541DC8EDED1A}"/>
              </a:ext>
            </a:extLst>
          </p:cNvPr>
          <p:cNvSpPr txBox="1"/>
          <p:nvPr/>
        </p:nvSpPr>
        <p:spPr>
          <a:xfrm>
            <a:off x="4947590" y="5988204"/>
            <a:ext cx="3183533" cy="369332"/>
          </a:xfrm>
          <a:prstGeom prst="rect">
            <a:avLst/>
          </a:prstGeom>
          <a:noFill/>
        </p:spPr>
        <p:txBody>
          <a:bodyPr wrap="square" rtlCol="0">
            <a:spAutoFit/>
          </a:bodyPr>
          <a:lstStyle/>
          <a:p>
            <a:r>
              <a:rPr lang="en-US" dirty="0"/>
              <a:t>Aspen Trees</a:t>
            </a:r>
          </a:p>
        </p:txBody>
      </p:sp>
    </p:spTree>
    <p:extLst>
      <p:ext uri="{BB962C8B-B14F-4D97-AF65-F5344CB8AC3E}">
        <p14:creationId xmlns:p14="http://schemas.microsoft.com/office/powerpoint/2010/main" val="1618700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46E80-203C-4B0B-AC88-5E9E55FF9B3F}"/>
              </a:ext>
            </a:extLst>
          </p:cNvPr>
          <p:cNvSpPr>
            <a:spLocks noGrp="1"/>
          </p:cNvSpPr>
          <p:nvPr>
            <p:ph type="title"/>
          </p:nvPr>
        </p:nvSpPr>
        <p:spPr/>
        <p:txBody>
          <a:bodyPr/>
          <a:lstStyle/>
          <a:p>
            <a:r>
              <a:rPr lang="en-US" dirty="0"/>
              <a:t>Tree harvesting and pulping</a:t>
            </a:r>
          </a:p>
        </p:txBody>
      </p:sp>
      <p:sp>
        <p:nvSpPr>
          <p:cNvPr id="3" name="Content Placeholder 2">
            <a:extLst>
              <a:ext uri="{FF2B5EF4-FFF2-40B4-BE49-F238E27FC236}">
                <a16:creationId xmlns:a16="http://schemas.microsoft.com/office/drawing/2014/main" id="{FE066ABE-0547-4378-A461-25E56E08BEC7}"/>
              </a:ext>
            </a:extLst>
          </p:cNvPr>
          <p:cNvSpPr>
            <a:spLocks noGrp="1"/>
          </p:cNvSpPr>
          <p:nvPr>
            <p:ph idx="1"/>
          </p:nvPr>
        </p:nvSpPr>
        <p:spPr/>
        <p:txBody>
          <a:bodyPr/>
          <a:lstStyle/>
          <a:p>
            <a:r>
              <a:rPr lang="en-US" dirty="0"/>
              <a:t>The trees from the forestland owned by pulp and paper companies has a wide variety of uses beyond paper and pulp. </a:t>
            </a:r>
          </a:p>
          <a:p>
            <a:pPr lvl="1"/>
            <a:r>
              <a:rPr lang="en-US" dirty="0"/>
              <a:t>Furniture is made from the trees</a:t>
            </a:r>
          </a:p>
          <a:p>
            <a:pPr lvl="1"/>
            <a:r>
              <a:rPr lang="en-US" dirty="0"/>
              <a:t>Timber from trees is often purchased by lumber mills and construction companies</a:t>
            </a:r>
          </a:p>
          <a:p>
            <a:pPr lvl="1"/>
            <a:r>
              <a:rPr lang="en-US" dirty="0"/>
              <a:t>Leaves and twigs and bark are ground into mulch</a:t>
            </a:r>
          </a:p>
          <a:p>
            <a:pPr lvl="1"/>
            <a:r>
              <a:rPr lang="en-US" dirty="0"/>
              <a:t>Other by-products include gum and shoe polish from the tree sap, dyes, soap glue and more. </a:t>
            </a:r>
          </a:p>
        </p:txBody>
      </p:sp>
      <p:pic>
        <p:nvPicPr>
          <p:cNvPr id="5" name="Picture 4" descr="A construction site&#10;&#10;Description automatically generated">
            <a:extLst>
              <a:ext uri="{FF2B5EF4-FFF2-40B4-BE49-F238E27FC236}">
                <a16:creationId xmlns:a16="http://schemas.microsoft.com/office/drawing/2014/main" id="{16A39046-24E5-46D2-9245-728684FA99E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411951" y="4124488"/>
            <a:ext cx="3546087" cy="2464530"/>
          </a:xfrm>
          <a:prstGeom prst="rect">
            <a:avLst/>
          </a:prstGeom>
        </p:spPr>
      </p:pic>
      <p:sp>
        <p:nvSpPr>
          <p:cNvPr id="7" name="TextBox 6">
            <a:extLst>
              <a:ext uri="{FF2B5EF4-FFF2-40B4-BE49-F238E27FC236}">
                <a16:creationId xmlns:a16="http://schemas.microsoft.com/office/drawing/2014/main" id="{75A61124-652A-4BD7-9542-2638F469E635}"/>
              </a:ext>
            </a:extLst>
          </p:cNvPr>
          <p:cNvSpPr txBox="1"/>
          <p:nvPr/>
        </p:nvSpPr>
        <p:spPr>
          <a:xfrm>
            <a:off x="1063752" y="5296829"/>
            <a:ext cx="5214385" cy="923330"/>
          </a:xfrm>
          <a:prstGeom prst="rect">
            <a:avLst/>
          </a:prstGeom>
          <a:noFill/>
        </p:spPr>
        <p:txBody>
          <a:bodyPr wrap="square" rtlCol="0">
            <a:spAutoFit/>
          </a:bodyPr>
          <a:lstStyle/>
          <a:p>
            <a:r>
              <a:rPr lang="en-US" dirty="0"/>
              <a:t>Because Pulp and Paper companies grow conifers, lumber mills will purchase the trunks to make beams for homes and buildings</a:t>
            </a:r>
          </a:p>
        </p:txBody>
      </p:sp>
    </p:spTree>
    <p:extLst>
      <p:ext uri="{BB962C8B-B14F-4D97-AF65-F5344CB8AC3E}">
        <p14:creationId xmlns:p14="http://schemas.microsoft.com/office/powerpoint/2010/main" val="1608686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A865D-034A-4699-84AB-DDA68D5FD423}"/>
              </a:ext>
            </a:extLst>
          </p:cNvPr>
          <p:cNvSpPr>
            <a:spLocks noGrp="1"/>
          </p:cNvSpPr>
          <p:nvPr>
            <p:ph type="title"/>
          </p:nvPr>
        </p:nvSpPr>
        <p:spPr/>
        <p:txBody>
          <a:bodyPr/>
          <a:lstStyle/>
          <a:p>
            <a:r>
              <a:rPr lang="en-US" dirty="0"/>
              <a:t>Two ways to pulp trees</a:t>
            </a:r>
          </a:p>
        </p:txBody>
      </p:sp>
      <p:sp>
        <p:nvSpPr>
          <p:cNvPr id="4" name="Text Placeholder 3">
            <a:extLst>
              <a:ext uri="{FF2B5EF4-FFF2-40B4-BE49-F238E27FC236}">
                <a16:creationId xmlns:a16="http://schemas.microsoft.com/office/drawing/2014/main" id="{46E97889-7E3A-4A56-A7C1-C6E93106D996}"/>
              </a:ext>
            </a:extLst>
          </p:cNvPr>
          <p:cNvSpPr>
            <a:spLocks noGrp="1"/>
          </p:cNvSpPr>
          <p:nvPr>
            <p:ph type="body" idx="1"/>
          </p:nvPr>
        </p:nvSpPr>
        <p:spPr/>
        <p:txBody>
          <a:bodyPr/>
          <a:lstStyle/>
          <a:p>
            <a:r>
              <a:rPr lang="en-US" dirty="0"/>
              <a:t>Mechanical Process</a:t>
            </a:r>
          </a:p>
        </p:txBody>
      </p:sp>
      <p:sp>
        <p:nvSpPr>
          <p:cNvPr id="5" name="Content Placeholder 4">
            <a:extLst>
              <a:ext uri="{FF2B5EF4-FFF2-40B4-BE49-F238E27FC236}">
                <a16:creationId xmlns:a16="http://schemas.microsoft.com/office/drawing/2014/main" id="{80B74E78-D580-48CA-9265-264477BFC983}"/>
              </a:ext>
            </a:extLst>
          </p:cNvPr>
          <p:cNvSpPr>
            <a:spLocks noGrp="1"/>
          </p:cNvSpPr>
          <p:nvPr>
            <p:ph sz="half" idx="2"/>
          </p:nvPr>
        </p:nvSpPr>
        <p:spPr/>
        <p:txBody>
          <a:bodyPr/>
          <a:lstStyle/>
          <a:p>
            <a:r>
              <a:rPr lang="en-US" dirty="0"/>
              <a:t>Uses a spinning grindstone to separate the fibers.</a:t>
            </a:r>
          </a:p>
          <a:p>
            <a:r>
              <a:rPr lang="en-US" dirty="0"/>
              <a:t>Great for newsprint and other, lower quality fibers. </a:t>
            </a:r>
          </a:p>
          <a:p>
            <a:r>
              <a:rPr lang="en-US" dirty="0"/>
              <a:t>Not good for finer papers or thicker paper products.</a:t>
            </a:r>
          </a:p>
        </p:txBody>
      </p:sp>
      <p:sp>
        <p:nvSpPr>
          <p:cNvPr id="6" name="Text Placeholder 5">
            <a:extLst>
              <a:ext uri="{FF2B5EF4-FFF2-40B4-BE49-F238E27FC236}">
                <a16:creationId xmlns:a16="http://schemas.microsoft.com/office/drawing/2014/main" id="{85B782E5-C16B-45B7-A65E-7D055212850C}"/>
              </a:ext>
            </a:extLst>
          </p:cNvPr>
          <p:cNvSpPr>
            <a:spLocks noGrp="1"/>
          </p:cNvSpPr>
          <p:nvPr>
            <p:ph type="body" sz="quarter" idx="3"/>
          </p:nvPr>
        </p:nvSpPr>
        <p:spPr/>
        <p:txBody>
          <a:bodyPr/>
          <a:lstStyle/>
          <a:p>
            <a:r>
              <a:rPr lang="en-US" dirty="0"/>
              <a:t>Chemical Process	</a:t>
            </a:r>
          </a:p>
        </p:txBody>
      </p:sp>
      <p:sp>
        <p:nvSpPr>
          <p:cNvPr id="7" name="Content Placeholder 6">
            <a:extLst>
              <a:ext uri="{FF2B5EF4-FFF2-40B4-BE49-F238E27FC236}">
                <a16:creationId xmlns:a16="http://schemas.microsoft.com/office/drawing/2014/main" id="{CD91320F-AD02-4D89-BC6E-ED094B4D8D00}"/>
              </a:ext>
            </a:extLst>
          </p:cNvPr>
          <p:cNvSpPr>
            <a:spLocks noGrp="1"/>
          </p:cNvSpPr>
          <p:nvPr>
            <p:ph sz="quarter" idx="4"/>
          </p:nvPr>
        </p:nvSpPr>
        <p:spPr/>
        <p:txBody>
          <a:bodyPr/>
          <a:lstStyle/>
          <a:p>
            <a:r>
              <a:rPr lang="en-US" dirty="0"/>
              <a:t>Chippers run machines that chip the wood into small pieces</a:t>
            </a:r>
          </a:p>
          <a:p>
            <a:r>
              <a:rPr lang="en-US" dirty="0"/>
              <a:t>Digesters boil the wood bits with certain chemicals that break down the wood. </a:t>
            </a:r>
          </a:p>
          <a:p>
            <a:r>
              <a:rPr lang="en-US" dirty="0"/>
              <a:t>As the heat builds, pressure builds and the fibers separate from the remaining wood.</a:t>
            </a:r>
          </a:p>
          <a:p>
            <a:r>
              <a:rPr lang="en-US" dirty="0"/>
              <a:t>The remaining pulp is washed of impurities.</a:t>
            </a:r>
          </a:p>
        </p:txBody>
      </p:sp>
    </p:spTree>
    <p:extLst>
      <p:ext uri="{BB962C8B-B14F-4D97-AF65-F5344CB8AC3E}">
        <p14:creationId xmlns:p14="http://schemas.microsoft.com/office/powerpoint/2010/main" val="2210456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52CB5-9CC2-4CA4-ADA0-B5F6FC5DD806}"/>
              </a:ext>
            </a:extLst>
          </p:cNvPr>
          <p:cNvSpPr>
            <a:spLocks noGrp="1"/>
          </p:cNvSpPr>
          <p:nvPr>
            <p:ph type="title"/>
          </p:nvPr>
        </p:nvSpPr>
        <p:spPr/>
        <p:txBody>
          <a:bodyPr/>
          <a:lstStyle/>
          <a:p>
            <a:r>
              <a:rPr lang="en-US" dirty="0"/>
              <a:t>Why is the pulp bleached sometimes?</a:t>
            </a:r>
          </a:p>
        </p:txBody>
      </p:sp>
      <p:sp>
        <p:nvSpPr>
          <p:cNvPr id="3" name="Content Placeholder 2">
            <a:extLst>
              <a:ext uri="{FF2B5EF4-FFF2-40B4-BE49-F238E27FC236}">
                <a16:creationId xmlns:a16="http://schemas.microsoft.com/office/drawing/2014/main" id="{0BAA6860-C92B-4846-9898-5BE670C2A7C5}"/>
              </a:ext>
            </a:extLst>
          </p:cNvPr>
          <p:cNvSpPr>
            <a:spLocks noGrp="1"/>
          </p:cNvSpPr>
          <p:nvPr>
            <p:ph idx="1"/>
          </p:nvPr>
        </p:nvSpPr>
        <p:spPr/>
        <p:txBody>
          <a:bodyPr/>
          <a:lstStyle/>
          <a:p>
            <a:r>
              <a:rPr lang="en-US" dirty="0"/>
              <a:t>Bleaching the wood pulp is a process used for two main reasons:</a:t>
            </a:r>
          </a:p>
          <a:p>
            <a:pPr lvl="1"/>
            <a:r>
              <a:rPr lang="en-US" dirty="0"/>
              <a:t>To make the pulp (and the finished paper) a more uniform color</a:t>
            </a:r>
          </a:p>
          <a:p>
            <a:pPr lvl="1"/>
            <a:r>
              <a:rPr lang="en-US" dirty="0"/>
              <a:t>To make the pulp (and the finished paper) a whiter color</a:t>
            </a:r>
          </a:p>
          <a:p>
            <a:pPr lvl="1"/>
            <a:endParaRPr lang="en-US" dirty="0"/>
          </a:p>
          <a:p>
            <a:r>
              <a:rPr lang="en-US" dirty="0"/>
              <a:t>There are two ways to chemically bleach the pulp. </a:t>
            </a:r>
          </a:p>
          <a:p>
            <a:pPr marL="617220" lvl="1" indent="-342900">
              <a:buFont typeface="+mj-lt"/>
              <a:buAutoNum type="arabicPeriod"/>
            </a:pPr>
            <a:r>
              <a:rPr lang="en-US" dirty="0"/>
              <a:t>Uses certain chemicals to destroy the color of the wood pup (such as Chlorine mixes)</a:t>
            </a:r>
          </a:p>
          <a:p>
            <a:pPr lvl="2"/>
            <a:r>
              <a:rPr lang="en-US" dirty="0"/>
              <a:t>This allows for a less bright, but higher yield batch of paper</a:t>
            </a:r>
          </a:p>
          <a:p>
            <a:pPr marL="617220" lvl="1" indent="-342900">
              <a:buFont typeface="+mj-lt"/>
              <a:buAutoNum type="arabicPeriod"/>
            </a:pPr>
            <a:r>
              <a:rPr lang="en-US" dirty="0"/>
              <a:t>Removes almost all of the lignin in the pulp. </a:t>
            </a:r>
          </a:p>
          <a:p>
            <a:pPr lvl="2"/>
            <a:r>
              <a:rPr lang="en-US" dirty="0"/>
              <a:t>Lignin is an organic polymer in the wood, making them sturdy</a:t>
            </a:r>
          </a:p>
          <a:p>
            <a:pPr lvl="2"/>
            <a:r>
              <a:rPr lang="en-US" dirty="0"/>
              <a:t>This process creates a brighter paper, but a lower yield due to lignin removal. </a:t>
            </a:r>
          </a:p>
        </p:txBody>
      </p:sp>
      <p:pic>
        <p:nvPicPr>
          <p:cNvPr id="5" name="Picture 4" descr="A large building&#10;&#10;Description automatically generated">
            <a:extLst>
              <a:ext uri="{FF2B5EF4-FFF2-40B4-BE49-F238E27FC236}">
                <a16:creationId xmlns:a16="http://schemas.microsoft.com/office/drawing/2014/main" id="{1089BDAA-D5C5-4857-B3E9-61CB8024248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961244" y="1658505"/>
            <a:ext cx="2803293" cy="1865268"/>
          </a:xfrm>
          <a:prstGeom prst="rect">
            <a:avLst/>
          </a:prstGeom>
        </p:spPr>
      </p:pic>
    </p:spTree>
    <p:extLst>
      <p:ext uri="{BB962C8B-B14F-4D97-AF65-F5344CB8AC3E}">
        <p14:creationId xmlns:p14="http://schemas.microsoft.com/office/powerpoint/2010/main" val="901653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1A8B2-E322-4A1A-9114-5C4423C40DD2}"/>
              </a:ext>
            </a:extLst>
          </p:cNvPr>
          <p:cNvSpPr>
            <a:spLocks noGrp="1"/>
          </p:cNvSpPr>
          <p:nvPr>
            <p:ph type="title"/>
          </p:nvPr>
        </p:nvSpPr>
        <p:spPr/>
        <p:txBody>
          <a:bodyPr/>
          <a:lstStyle/>
          <a:p>
            <a:r>
              <a:rPr lang="en-US" dirty="0"/>
              <a:t>Time to make the paper</a:t>
            </a:r>
          </a:p>
        </p:txBody>
      </p:sp>
      <p:sp>
        <p:nvSpPr>
          <p:cNvPr id="3" name="Content Placeholder 2">
            <a:extLst>
              <a:ext uri="{FF2B5EF4-FFF2-40B4-BE49-F238E27FC236}">
                <a16:creationId xmlns:a16="http://schemas.microsoft.com/office/drawing/2014/main" id="{92753A56-31D0-4EC3-AF45-2F161E55A893}"/>
              </a:ext>
            </a:extLst>
          </p:cNvPr>
          <p:cNvSpPr>
            <a:spLocks noGrp="1"/>
          </p:cNvSpPr>
          <p:nvPr>
            <p:ph idx="1"/>
          </p:nvPr>
        </p:nvSpPr>
        <p:spPr/>
        <p:txBody>
          <a:bodyPr/>
          <a:lstStyle/>
          <a:p>
            <a:r>
              <a:rPr lang="en-US" dirty="0"/>
              <a:t>Requirement 4</a:t>
            </a:r>
          </a:p>
          <a:p>
            <a:endParaRPr lang="en-US" dirty="0"/>
          </a:p>
          <a:p>
            <a:pPr lvl="1"/>
            <a:r>
              <a:rPr lang="en-US" dirty="0"/>
              <a:t>Describe how paper is made. Discuss how paper is recycled. Make a sheet of paper by hand.</a:t>
            </a:r>
          </a:p>
        </p:txBody>
      </p:sp>
    </p:spTree>
    <p:extLst>
      <p:ext uri="{BB962C8B-B14F-4D97-AF65-F5344CB8AC3E}">
        <p14:creationId xmlns:p14="http://schemas.microsoft.com/office/powerpoint/2010/main" val="4097167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B157A-008C-418A-9BDC-125C1CAE1030}"/>
              </a:ext>
            </a:extLst>
          </p:cNvPr>
          <p:cNvSpPr>
            <a:spLocks noGrp="1"/>
          </p:cNvSpPr>
          <p:nvPr>
            <p:ph type="title"/>
          </p:nvPr>
        </p:nvSpPr>
        <p:spPr/>
        <p:txBody>
          <a:bodyPr/>
          <a:lstStyle/>
          <a:p>
            <a:r>
              <a:rPr lang="en-US" dirty="0"/>
              <a:t>Time to make the paper</a:t>
            </a:r>
          </a:p>
        </p:txBody>
      </p:sp>
      <p:sp>
        <p:nvSpPr>
          <p:cNvPr id="3" name="Content Placeholder 2">
            <a:extLst>
              <a:ext uri="{FF2B5EF4-FFF2-40B4-BE49-F238E27FC236}">
                <a16:creationId xmlns:a16="http://schemas.microsoft.com/office/drawing/2014/main" id="{9011EB03-7F4A-4909-88C7-B425E90DCB2F}"/>
              </a:ext>
            </a:extLst>
          </p:cNvPr>
          <p:cNvSpPr>
            <a:spLocks noGrp="1"/>
          </p:cNvSpPr>
          <p:nvPr>
            <p:ph idx="1"/>
          </p:nvPr>
        </p:nvSpPr>
        <p:spPr/>
        <p:txBody>
          <a:bodyPr/>
          <a:lstStyle/>
          <a:p>
            <a:r>
              <a:rPr lang="en-US" dirty="0"/>
              <a:t>Paper is made by mixing up vegetable or tree fibers, cooking them in hot water until soft, but not dissolved and then adding a base chemical such as lye to soften the fibers and make them pliable. </a:t>
            </a:r>
          </a:p>
          <a:p>
            <a:r>
              <a:rPr lang="en-US" dirty="0"/>
              <a:t>You then pass this pulp through a screen, let the water drip away / squeeze off the water and a layer of wet paper is left behind.</a:t>
            </a:r>
          </a:p>
          <a:p>
            <a:r>
              <a:rPr lang="en-US" dirty="0"/>
              <a:t>Dry this wet paper and it is ready for use!</a:t>
            </a:r>
          </a:p>
        </p:txBody>
      </p:sp>
    </p:spTree>
    <p:extLst>
      <p:ext uri="{BB962C8B-B14F-4D97-AF65-F5344CB8AC3E}">
        <p14:creationId xmlns:p14="http://schemas.microsoft.com/office/powerpoint/2010/main" val="3627583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17B1-04BA-417B-8ECA-59169E944EFB}"/>
              </a:ext>
            </a:extLst>
          </p:cNvPr>
          <p:cNvSpPr>
            <a:spLocks noGrp="1"/>
          </p:cNvSpPr>
          <p:nvPr>
            <p:ph type="title"/>
          </p:nvPr>
        </p:nvSpPr>
        <p:spPr/>
        <p:txBody>
          <a:bodyPr/>
          <a:lstStyle/>
          <a:p>
            <a:r>
              <a:rPr lang="en-US" dirty="0"/>
              <a:t>Time to make the paper</a:t>
            </a:r>
          </a:p>
        </p:txBody>
      </p:sp>
      <p:sp>
        <p:nvSpPr>
          <p:cNvPr id="3" name="Content Placeholder 2">
            <a:extLst>
              <a:ext uri="{FF2B5EF4-FFF2-40B4-BE49-F238E27FC236}">
                <a16:creationId xmlns:a16="http://schemas.microsoft.com/office/drawing/2014/main" id="{7A2DF7C5-606C-4719-BC1C-6C501F9A9490}"/>
              </a:ext>
            </a:extLst>
          </p:cNvPr>
          <p:cNvSpPr>
            <a:spLocks noGrp="1"/>
          </p:cNvSpPr>
          <p:nvPr>
            <p:ph idx="1"/>
          </p:nvPr>
        </p:nvSpPr>
        <p:spPr/>
        <p:txBody>
          <a:bodyPr/>
          <a:lstStyle/>
          <a:p>
            <a:r>
              <a:rPr lang="en-US" dirty="0"/>
              <a:t>To make recycled paper, you basically just do the last steps of making fresh paper.</a:t>
            </a:r>
          </a:p>
          <a:p>
            <a:endParaRPr lang="en-US" dirty="0"/>
          </a:p>
          <a:p>
            <a:r>
              <a:rPr lang="en-US" dirty="0"/>
              <a:t>Use mechanical or chemical means to break down the waste paper with hot water, creating pulp.</a:t>
            </a:r>
          </a:p>
          <a:p>
            <a:endParaRPr lang="en-US" dirty="0"/>
          </a:p>
          <a:p>
            <a:r>
              <a:rPr lang="en-US" dirty="0"/>
              <a:t>Put the pulp through a mesh screen to create a wet paper</a:t>
            </a:r>
          </a:p>
          <a:p>
            <a:endParaRPr lang="en-US" dirty="0"/>
          </a:p>
          <a:p>
            <a:r>
              <a:rPr lang="en-US" dirty="0"/>
              <a:t>Let the paper dry!</a:t>
            </a:r>
          </a:p>
        </p:txBody>
      </p:sp>
    </p:spTree>
    <p:extLst>
      <p:ext uri="{BB962C8B-B14F-4D97-AF65-F5344CB8AC3E}">
        <p14:creationId xmlns:p14="http://schemas.microsoft.com/office/powerpoint/2010/main" val="2689065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F3091-F920-4B7B-83DA-868F84FA2B41}"/>
              </a:ext>
            </a:extLst>
          </p:cNvPr>
          <p:cNvSpPr>
            <a:spLocks noGrp="1"/>
          </p:cNvSpPr>
          <p:nvPr>
            <p:ph type="title"/>
          </p:nvPr>
        </p:nvSpPr>
        <p:spPr/>
        <p:txBody>
          <a:bodyPr/>
          <a:lstStyle/>
          <a:p>
            <a:r>
              <a:rPr lang="en-US" dirty="0"/>
              <a:t>History of paper	</a:t>
            </a:r>
          </a:p>
        </p:txBody>
      </p:sp>
      <p:sp>
        <p:nvSpPr>
          <p:cNvPr id="3" name="Content Placeholder 2">
            <a:extLst>
              <a:ext uri="{FF2B5EF4-FFF2-40B4-BE49-F238E27FC236}">
                <a16:creationId xmlns:a16="http://schemas.microsoft.com/office/drawing/2014/main" id="{FAF3CDAA-1E3F-45BB-BB05-60FC6B7CFF18}"/>
              </a:ext>
            </a:extLst>
          </p:cNvPr>
          <p:cNvSpPr>
            <a:spLocks noGrp="1"/>
          </p:cNvSpPr>
          <p:nvPr>
            <p:ph idx="1"/>
          </p:nvPr>
        </p:nvSpPr>
        <p:spPr/>
        <p:txBody>
          <a:bodyPr/>
          <a:lstStyle/>
          <a:p>
            <a:r>
              <a:rPr lang="en-US" dirty="0"/>
              <a:t>Requirement 1</a:t>
            </a:r>
          </a:p>
          <a:p>
            <a:pPr lvl="1"/>
            <a:r>
              <a:rPr lang="en-US" dirty="0"/>
              <a:t>Tell the history of papermaking. Describe the part paper products play in our society and economy</a:t>
            </a:r>
          </a:p>
        </p:txBody>
      </p:sp>
    </p:spTree>
    <p:extLst>
      <p:ext uri="{BB962C8B-B14F-4D97-AF65-F5344CB8AC3E}">
        <p14:creationId xmlns:p14="http://schemas.microsoft.com/office/powerpoint/2010/main" val="4035036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B9BBB-8E7A-49C7-9377-01FF0E5DB4D3}"/>
              </a:ext>
            </a:extLst>
          </p:cNvPr>
          <p:cNvSpPr>
            <a:spLocks noGrp="1"/>
          </p:cNvSpPr>
          <p:nvPr>
            <p:ph type="title"/>
          </p:nvPr>
        </p:nvSpPr>
        <p:spPr/>
        <p:txBody>
          <a:bodyPr/>
          <a:lstStyle/>
          <a:p>
            <a:r>
              <a:rPr lang="en-US" dirty="0"/>
              <a:t>Time to make the paper</a:t>
            </a:r>
          </a:p>
        </p:txBody>
      </p:sp>
      <p:sp>
        <p:nvSpPr>
          <p:cNvPr id="3" name="Content Placeholder 2">
            <a:extLst>
              <a:ext uri="{FF2B5EF4-FFF2-40B4-BE49-F238E27FC236}">
                <a16:creationId xmlns:a16="http://schemas.microsoft.com/office/drawing/2014/main" id="{BB9F5739-2261-491E-AAFE-93AA7D9F4A28}"/>
              </a:ext>
            </a:extLst>
          </p:cNvPr>
          <p:cNvSpPr>
            <a:spLocks noGrp="1"/>
          </p:cNvSpPr>
          <p:nvPr>
            <p:ph idx="1"/>
          </p:nvPr>
        </p:nvSpPr>
        <p:spPr/>
        <p:txBody>
          <a:bodyPr>
            <a:normAutofit/>
          </a:bodyPr>
          <a:lstStyle/>
          <a:p>
            <a:r>
              <a:rPr lang="en-US" dirty="0"/>
              <a:t>To make your paper you are going to need some items:</a:t>
            </a:r>
          </a:p>
          <a:p>
            <a:pPr lvl="1"/>
            <a:r>
              <a:rPr lang="en-US" dirty="0"/>
              <a:t>A mold – 2 old picture frames</a:t>
            </a:r>
          </a:p>
          <a:p>
            <a:pPr lvl="1"/>
            <a:r>
              <a:rPr lang="en-US" dirty="0"/>
              <a:t>A deckle – an old piece of window screening</a:t>
            </a:r>
          </a:p>
          <a:p>
            <a:pPr lvl="1"/>
            <a:r>
              <a:rPr lang="en-US" dirty="0"/>
              <a:t>OR a Spatter Guard</a:t>
            </a:r>
          </a:p>
          <a:p>
            <a:pPr lvl="1"/>
            <a:r>
              <a:rPr lang="en-US" dirty="0"/>
              <a:t>A drill or hammer / 2 screws or 2 nails</a:t>
            </a:r>
          </a:p>
          <a:p>
            <a:pPr lvl="1"/>
            <a:r>
              <a:rPr lang="en-US" dirty="0"/>
              <a:t>A stapler and staples</a:t>
            </a:r>
          </a:p>
          <a:p>
            <a:pPr lvl="1"/>
            <a:r>
              <a:rPr lang="en-US" dirty="0"/>
              <a:t>A blender or food processer</a:t>
            </a:r>
          </a:p>
          <a:p>
            <a:pPr lvl="1"/>
            <a:r>
              <a:rPr lang="en-US" dirty="0"/>
              <a:t>Some old paper</a:t>
            </a:r>
          </a:p>
          <a:p>
            <a:pPr lvl="1"/>
            <a:r>
              <a:rPr lang="en-US" dirty="0"/>
              <a:t>A washbasin that your mold can fit in</a:t>
            </a:r>
          </a:p>
          <a:p>
            <a:pPr lvl="1"/>
            <a:r>
              <a:rPr lang="en-US" dirty="0"/>
              <a:t>Water</a:t>
            </a:r>
          </a:p>
          <a:p>
            <a:pPr lvl="1"/>
            <a:r>
              <a:rPr lang="en-US" dirty="0"/>
              <a:t>Paper towels</a:t>
            </a:r>
          </a:p>
          <a:p>
            <a:pPr lvl="1"/>
            <a:endParaRPr lang="en-US" dirty="0"/>
          </a:p>
        </p:txBody>
      </p:sp>
      <p:pic>
        <p:nvPicPr>
          <p:cNvPr id="5" name="Picture 4" descr="A picture containing window, sitting, building, table&#10;&#10;Description automatically generated">
            <a:extLst>
              <a:ext uri="{FF2B5EF4-FFF2-40B4-BE49-F238E27FC236}">
                <a16:creationId xmlns:a16="http://schemas.microsoft.com/office/drawing/2014/main" id="{283355D2-5323-48DE-8BD9-D1ABFC71587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052086" y="2137357"/>
            <a:ext cx="2569840" cy="3994929"/>
          </a:xfrm>
          <a:prstGeom prst="rect">
            <a:avLst/>
          </a:prstGeom>
        </p:spPr>
      </p:pic>
      <p:sp>
        <p:nvSpPr>
          <p:cNvPr id="6" name="TextBox 5">
            <a:extLst>
              <a:ext uri="{FF2B5EF4-FFF2-40B4-BE49-F238E27FC236}">
                <a16:creationId xmlns:a16="http://schemas.microsoft.com/office/drawing/2014/main" id="{CF502B62-AE32-4EFC-AF7D-007F0BEE154B}"/>
              </a:ext>
            </a:extLst>
          </p:cNvPr>
          <p:cNvSpPr txBox="1"/>
          <p:nvPr/>
        </p:nvSpPr>
        <p:spPr>
          <a:xfrm>
            <a:off x="5596000" y="3875749"/>
            <a:ext cx="1000000" cy="230832"/>
          </a:xfrm>
          <a:prstGeom prst="rect">
            <a:avLst/>
          </a:prstGeom>
          <a:noFill/>
        </p:spPr>
        <p:txBody>
          <a:bodyPr wrap="square" rtlCol="0">
            <a:spAutoFit/>
          </a:bodyPr>
          <a:lstStyle/>
          <a:p>
            <a:endParaRPr lang="en-US" sz="900" dirty="0"/>
          </a:p>
        </p:txBody>
      </p:sp>
    </p:spTree>
    <p:extLst>
      <p:ext uri="{BB962C8B-B14F-4D97-AF65-F5344CB8AC3E}">
        <p14:creationId xmlns:p14="http://schemas.microsoft.com/office/powerpoint/2010/main" val="2451611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48744-1F74-4204-B4B2-6CB5D01D898C}"/>
              </a:ext>
            </a:extLst>
          </p:cNvPr>
          <p:cNvSpPr>
            <a:spLocks noGrp="1"/>
          </p:cNvSpPr>
          <p:nvPr>
            <p:ph type="title"/>
          </p:nvPr>
        </p:nvSpPr>
        <p:spPr/>
        <p:txBody>
          <a:bodyPr/>
          <a:lstStyle/>
          <a:p>
            <a:r>
              <a:rPr lang="en-US" dirty="0"/>
              <a:t>Time to make the paper</a:t>
            </a:r>
          </a:p>
        </p:txBody>
      </p:sp>
      <p:pic>
        <p:nvPicPr>
          <p:cNvPr id="6" name="Online Media 5" title="How To Make Recycled Paper">
            <a:hlinkClick r:id="" action="ppaction://media"/>
            <a:extLst>
              <a:ext uri="{FF2B5EF4-FFF2-40B4-BE49-F238E27FC236}">
                <a16:creationId xmlns:a16="http://schemas.microsoft.com/office/drawing/2014/main" id="{B8823852-5C80-436D-81F9-45B00BFC887E}"/>
              </a:ext>
            </a:extLst>
          </p:cNvPr>
          <p:cNvPicPr>
            <a:picLocks noGrp="1" noRot="1" noChangeAspect="1"/>
          </p:cNvPicPr>
          <p:nvPr>
            <p:ph idx="1"/>
            <a:videoFile r:link="rId1"/>
          </p:nvPr>
        </p:nvPicPr>
        <p:blipFill>
          <a:blip r:embed="rId3"/>
          <a:stretch>
            <a:fillRect/>
          </a:stretch>
        </p:blipFill>
        <p:spPr>
          <a:xfrm>
            <a:off x="3395663" y="2120900"/>
            <a:ext cx="5405437" cy="4051300"/>
          </a:xfrm>
          <a:prstGeom prst="rect">
            <a:avLst/>
          </a:prstGeom>
        </p:spPr>
      </p:pic>
    </p:spTree>
    <p:extLst>
      <p:ext uri="{BB962C8B-B14F-4D97-AF65-F5344CB8AC3E}">
        <p14:creationId xmlns:p14="http://schemas.microsoft.com/office/powerpoint/2010/main" val="404313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6163E-F69A-4C03-B733-28951091CB46}"/>
              </a:ext>
            </a:extLst>
          </p:cNvPr>
          <p:cNvSpPr>
            <a:spLocks noGrp="1"/>
          </p:cNvSpPr>
          <p:nvPr>
            <p:ph type="title"/>
          </p:nvPr>
        </p:nvSpPr>
        <p:spPr/>
        <p:txBody>
          <a:bodyPr/>
          <a:lstStyle/>
          <a:p>
            <a:r>
              <a:rPr lang="en-US" dirty="0"/>
              <a:t>Coated paper</a:t>
            </a:r>
          </a:p>
        </p:txBody>
      </p:sp>
      <p:sp>
        <p:nvSpPr>
          <p:cNvPr id="3" name="Content Placeholder 2">
            <a:extLst>
              <a:ext uri="{FF2B5EF4-FFF2-40B4-BE49-F238E27FC236}">
                <a16:creationId xmlns:a16="http://schemas.microsoft.com/office/drawing/2014/main" id="{B8242A15-2471-44AA-91BF-5D7268255584}"/>
              </a:ext>
            </a:extLst>
          </p:cNvPr>
          <p:cNvSpPr>
            <a:spLocks noGrp="1"/>
          </p:cNvSpPr>
          <p:nvPr>
            <p:ph idx="1"/>
          </p:nvPr>
        </p:nvSpPr>
        <p:spPr/>
        <p:txBody>
          <a:bodyPr/>
          <a:lstStyle/>
          <a:p>
            <a:r>
              <a:rPr lang="en-US" dirty="0"/>
              <a:t>Requirement 5</a:t>
            </a:r>
          </a:p>
          <a:p>
            <a:pPr lvl="1"/>
            <a:r>
              <a:rPr lang="en-US" dirty="0"/>
              <a:t>. Explain what coated paper is and why it is coated. Describe the major uses for different kinds of coated papers. Describe one other way that paper is changed by chemical or mechanical means to make new uses possible. </a:t>
            </a:r>
          </a:p>
        </p:txBody>
      </p:sp>
    </p:spTree>
    <p:extLst>
      <p:ext uri="{BB962C8B-B14F-4D97-AF65-F5344CB8AC3E}">
        <p14:creationId xmlns:p14="http://schemas.microsoft.com/office/powerpoint/2010/main" val="2037366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C13AC-4462-4E61-9BF2-0AF7D4747FBB}"/>
              </a:ext>
            </a:extLst>
          </p:cNvPr>
          <p:cNvSpPr>
            <a:spLocks noGrp="1"/>
          </p:cNvSpPr>
          <p:nvPr>
            <p:ph type="title"/>
          </p:nvPr>
        </p:nvSpPr>
        <p:spPr/>
        <p:txBody>
          <a:bodyPr/>
          <a:lstStyle/>
          <a:p>
            <a:r>
              <a:rPr lang="en-US" dirty="0"/>
              <a:t>Coated paper	</a:t>
            </a:r>
          </a:p>
        </p:txBody>
      </p:sp>
      <p:sp>
        <p:nvSpPr>
          <p:cNvPr id="3" name="Content Placeholder 2">
            <a:extLst>
              <a:ext uri="{FF2B5EF4-FFF2-40B4-BE49-F238E27FC236}">
                <a16:creationId xmlns:a16="http://schemas.microsoft.com/office/drawing/2014/main" id="{4271437A-ECA5-4D22-A991-355171924188}"/>
              </a:ext>
            </a:extLst>
          </p:cNvPr>
          <p:cNvSpPr>
            <a:spLocks noGrp="1"/>
          </p:cNvSpPr>
          <p:nvPr>
            <p:ph idx="1"/>
          </p:nvPr>
        </p:nvSpPr>
        <p:spPr/>
        <p:txBody>
          <a:bodyPr>
            <a:normAutofit lnSpcReduction="10000"/>
          </a:bodyPr>
          <a:lstStyle/>
          <a:p>
            <a:r>
              <a:rPr lang="en-US" dirty="0"/>
              <a:t>Coated paper is paper that has been coated by a compound or polymer to give it certain qualities.</a:t>
            </a:r>
          </a:p>
          <a:p>
            <a:r>
              <a:rPr lang="en-US" dirty="0"/>
              <a:t>These can include</a:t>
            </a:r>
          </a:p>
          <a:p>
            <a:pPr lvl="1"/>
            <a:r>
              <a:rPr lang="en-US" dirty="0"/>
              <a:t>Extra weight</a:t>
            </a:r>
          </a:p>
          <a:p>
            <a:pPr lvl="1"/>
            <a:r>
              <a:rPr lang="en-US" dirty="0"/>
              <a:t>Surface gloss</a:t>
            </a:r>
          </a:p>
          <a:p>
            <a:pPr lvl="1"/>
            <a:r>
              <a:rPr lang="en-US" dirty="0"/>
              <a:t>Smoothness</a:t>
            </a:r>
          </a:p>
          <a:p>
            <a:pPr lvl="1"/>
            <a:r>
              <a:rPr lang="en-US" dirty="0"/>
              <a:t>Reduced ink absorbency</a:t>
            </a:r>
          </a:p>
          <a:p>
            <a:pPr lvl="1"/>
            <a:endParaRPr lang="en-US" dirty="0"/>
          </a:p>
          <a:p>
            <a:r>
              <a:rPr lang="en-US" dirty="0"/>
              <a:t>High quality printing papers use Kaolinite, Calcium Carbonate, Bentonite and others to coat papers for the packaging industry and magazines</a:t>
            </a:r>
          </a:p>
          <a:p>
            <a:r>
              <a:rPr lang="en-US" dirty="0"/>
              <a:t>Coatings can also contain resins and other chemical additives to give water resistance and protect it against radiation</a:t>
            </a:r>
          </a:p>
        </p:txBody>
      </p:sp>
    </p:spTree>
    <p:extLst>
      <p:ext uri="{BB962C8B-B14F-4D97-AF65-F5344CB8AC3E}">
        <p14:creationId xmlns:p14="http://schemas.microsoft.com/office/powerpoint/2010/main" val="2280617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CF763-13D0-45DF-9BFF-81F364537345}"/>
              </a:ext>
            </a:extLst>
          </p:cNvPr>
          <p:cNvSpPr>
            <a:spLocks noGrp="1"/>
          </p:cNvSpPr>
          <p:nvPr>
            <p:ph type="title"/>
          </p:nvPr>
        </p:nvSpPr>
        <p:spPr/>
        <p:txBody>
          <a:bodyPr/>
          <a:lstStyle/>
          <a:p>
            <a:r>
              <a:rPr lang="en-US" dirty="0"/>
              <a:t>Pulp and Paper products</a:t>
            </a:r>
          </a:p>
        </p:txBody>
      </p:sp>
      <p:sp>
        <p:nvSpPr>
          <p:cNvPr id="3" name="Content Placeholder 2">
            <a:extLst>
              <a:ext uri="{FF2B5EF4-FFF2-40B4-BE49-F238E27FC236}">
                <a16:creationId xmlns:a16="http://schemas.microsoft.com/office/drawing/2014/main" id="{D25177E8-6505-45A4-93DF-F5B211B13210}"/>
              </a:ext>
            </a:extLst>
          </p:cNvPr>
          <p:cNvSpPr>
            <a:spLocks noGrp="1"/>
          </p:cNvSpPr>
          <p:nvPr>
            <p:ph idx="1"/>
          </p:nvPr>
        </p:nvSpPr>
        <p:spPr>
          <a:xfrm>
            <a:off x="1069848" y="2121408"/>
            <a:ext cx="10058400" cy="1045538"/>
          </a:xfrm>
        </p:spPr>
        <p:txBody>
          <a:bodyPr/>
          <a:lstStyle/>
          <a:p>
            <a:r>
              <a:rPr lang="en-US" dirty="0"/>
              <a:t>Requirement 6</a:t>
            </a:r>
          </a:p>
          <a:p>
            <a:pPr lvl="1"/>
            <a:r>
              <a:rPr lang="en-US" dirty="0"/>
              <a:t>Make a list of 15 pulp or paper products found in your home. Share examples of 10 such products with your counselor. </a:t>
            </a:r>
          </a:p>
          <a:p>
            <a:pPr marL="457200" indent="-457200">
              <a:buFont typeface="+mj-lt"/>
              <a:buAutoNum type="arabicPeriod"/>
            </a:pPr>
            <a:endParaRPr lang="en-US" dirty="0"/>
          </a:p>
        </p:txBody>
      </p:sp>
      <p:sp>
        <p:nvSpPr>
          <p:cNvPr id="4" name="TextBox 3">
            <a:extLst>
              <a:ext uri="{FF2B5EF4-FFF2-40B4-BE49-F238E27FC236}">
                <a16:creationId xmlns:a16="http://schemas.microsoft.com/office/drawing/2014/main" id="{9BB7A968-9CCC-4C99-BEDE-B25982C8D565}"/>
              </a:ext>
            </a:extLst>
          </p:cNvPr>
          <p:cNvSpPr txBox="1"/>
          <p:nvPr/>
        </p:nvSpPr>
        <p:spPr>
          <a:xfrm>
            <a:off x="1063752" y="3044283"/>
            <a:ext cx="5032248" cy="3139321"/>
          </a:xfrm>
          <a:prstGeom prst="rect">
            <a:avLst/>
          </a:prstGeom>
          <a:noFill/>
        </p:spPr>
        <p:txBody>
          <a:bodyPr wrap="square" numCol="2" rtlCol="0">
            <a:spAutoFit/>
          </a:bodyPr>
          <a:lstStyle/>
          <a:p>
            <a:pPr marL="457200" indent="-457200">
              <a:buFont typeface="+mj-lt"/>
              <a:buAutoNum type="arabicPeriod"/>
            </a:pPr>
            <a:r>
              <a:rPr lang="en-US" dirty="0"/>
              <a:t>__________		</a:t>
            </a:r>
          </a:p>
          <a:p>
            <a:pPr marL="457200" indent="-457200">
              <a:buFont typeface="+mj-lt"/>
              <a:buAutoNum type="arabicPeriod"/>
            </a:pPr>
            <a:r>
              <a:rPr lang="en-US" dirty="0"/>
              <a:t>__________</a:t>
            </a:r>
          </a:p>
          <a:p>
            <a:pPr marL="457200" indent="-457200">
              <a:buFont typeface="+mj-lt"/>
              <a:buAutoNum type="arabicPeriod"/>
            </a:pPr>
            <a:r>
              <a:rPr lang="en-US" dirty="0"/>
              <a:t>__________</a:t>
            </a:r>
          </a:p>
          <a:p>
            <a:pPr marL="457200" indent="-457200">
              <a:buFont typeface="+mj-lt"/>
              <a:buAutoNum type="arabicPeriod"/>
            </a:pPr>
            <a:r>
              <a:rPr lang="en-US" dirty="0"/>
              <a:t>__________</a:t>
            </a:r>
          </a:p>
          <a:p>
            <a:pPr marL="457200" indent="-457200">
              <a:buFont typeface="+mj-lt"/>
              <a:buAutoNum type="arabicPeriod"/>
            </a:pPr>
            <a:r>
              <a:rPr lang="en-US" dirty="0"/>
              <a:t>__________</a:t>
            </a:r>
          </a:p>
          <a:p>
            <a:pPr marL="457200" indent="-457200">
              <a:buFont typeface="+mj-lt"/>
              <a:buAutoNum type="arabicPeriod"/>
            </a:pPr>
            <a:r>
              <a:rPr lang="en-US" dirty="0"/>
              <a:t>__________</a:t>
            </a:r>
          </a:p>
          <a:p>
            <a:pPr marL="457200" indent="-457200">
              <a:buFont typeface="+mj-lt"/>
              <a:buAutoNum type="arabicPeriod"/>
            </a:pPr>
            <a:r>
              <a:rPr lang="en-US" dirty="0"/>
              <a:t>__________</a:t>
            </a:r>
          </a:p>
          <a:p>
            <a:pPr marL="457200" indent="-457200">
              <a:buFont typeface="+mj-lt"/>
              <a:buAutoNum type="arabicPeriod"/>
            </a:pPr>
            <a:r>
              <a:rPr lang="en-US" dirty="0"/>
              <a:t>__________		</a:t>
            </a:r>
          </a:p>
          <a:p>
            <a:pPr marL="457200" indent="-457200">
              <a:buFont typeface="+mj-lt"/>
              <a:buAutoNum type="arabicPeriod"/>
            </a:pPr>
            <a:r>
              <a:rPr lang="en-US" dirty="0"/>
              <a:t>__________	</a:t>
            </a:r>
          </a:p>
          <a:p>
            <a:endParaRPr lang="en-US" dirty="0"/>
          </a:p>
          <a:p>
            <a:endParaRPr lang="en-US" dirty="0"/>
          </a:p>
        </p:txBody>
      </p:sp>
      <p:sp>
        <p:nvSpPr>
          <p:cNvPr id="5" name="TextBox 4">
            <a:extLst>
              <a:ext uri="{FF2B5EF4-FFF2-40B4-BE49-F238E27FC236}">
                <a16:creationId xmlns:a16="http://schemas.microsoft.com/office/drawing/2014/main" id="{93BCB1F3-E7B8-4125-952C-490513529CE4}"/>
              </a:ext>
            </a:extLst>
          </p:cNvPr>
          <p:cNvSpPr txBox="1"/>
          <p:nvPr/>
        </p:nvSpPr>
        <p:spPr>
          <a:xfrm>
            <a:off x="6096000" y="2977376"/>
            <a:ext cx="5026152" cy="1754326"/>
          </a:xfrm>
          <a:prstGeom prst="rect">
            <a:avLst/>
          </a:prstGeom>
          <a:noFill/>
        </p:spPr>
        <p:txBody>
          <a:bodyPr wrap="square" rtlCol="0">
            <a:spAutoFit/>
          </a:bodyPr>
          <a:lstStyle/>
          <a:p>
            <a:r>
              <a:rPr lang="en-US" dirty="0"/>
              <a:t>10.	 __________</a:t>
            </a:r>
          </a:p>
          <a:p>
            <a:r>
              <a:rPr lang="en-US" dirty="0"/>
              <a:t>11.	__________</a:t>
            </a:r>
          </a:p>
          <a:p>
            <a:r>
              <a:rPr lang="en-US" dirty="0"/>
              <a:t>12.	__________</a:t>
            </a:r>
          </a:p>
          <a:p>
            <a:r>
              <a:rPr lang="en-US" dirty="0"/>
              <a:t>13.	 __________</a:t>
            </a:r>
          </a:p>
          <a:p>
            <a:r>
              <a:rPr lang="en-US" dirty="0"/>
              <a:t>14.	 __________</a:t>
            </a:r>
          </a:p>
          <a:p>
            <a:r>
              <a:rPr lang="en-US" dirty="0"/>
              <a:t>15.	 __________</a:t>
            </a:r>
          </a:p>
        </p:txBody>
      </p:sp>
    </p:spTree>
    <p:extLst>
      <p:ext uri="{BB962C8B-B14F-4D97-AF65-F5344CB8AC3E}">
        <p14:creationId xmlns:p14="http://schemas.microsoft.com/office/powerpoint/2010/main" val="3399315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A6A22-CE65-47C5-98FB-4FFA0F002F5B}"/>
              </a:ext>
            </a:extLst>
          </p:cNvPr>
          <p:cNvSpPr>
            <a:spLocks noGrp="1"/>
          </p:cNvSpPr>
          <p:nvPr>
            <p:ph type="title"/>
          </p:nvPr>
        </p:nvSpPr>
        <p:spPr/>
        <p:txBody>
          <a:bodyPr/>
          <a:lstStyle/>
          <a:p>
            <a:r>
              <a:rPr lang="en-US" dirty="0"/>
              <a:t>Visiting a pulp mill</a:t>
            </a:r>
          </a:p>
        </p:txBody>
      </p:sp>
      <p:pic>
        <p:nvPicPr>
          <p:cNvPr id="4" name="Online Media 3" title="The Making of Pulp">
            <a:hlinkClick r:id="" action="ppaction://media"/>
            <a:extLst>
              <a:ext uri="{FF2B5EF4-FFF2-40B4-BE49-F238E27FC236}">
                <a16:creationId xmlns:a16="http://schemas.microsoft.com/office/drawing/2014/main" id="{4B064ACA-F569-4FEB-BC2B-1D5ADC279E5C}"/>
              </a:ext>
            </a:extLst>
          </p:cNvPr>
          <p:cNvPicPr>
            <a:picLocks noGrp="1" noRot="1" noChangeAspect="1"/>
          </p:cNvPicPr>
          <p:nvPr>
            <p:ph idx="1"/>
            <a:videoFile r:link="rId1"/>
          </p:nvPr>
        </p:nvPicPr>
        <p:blipFill>
          <a:blip r:embed="rId3"/>
          <a:stretch>
            <a:fillRect/>
          </a:stretch>
        </p:blipFill>
        <p:spPr>
          <a:xfrm>
            <a:off x="2943922" y="2371317"/>
            <a:ext cx="7114932" cy="4002051"/>
          </a:xfrm>
          <a:prstGeom prst="rect">
            <a:avLst/>
          </a:prstGeom>
        </p:spPr>
      </p:pic>
      <p:sp>
        <p:nvSpPr>
          <p:cNvPr id="5" name="TextBox 4">
            <a:extLst>
              <a:ext uri="{FF2B5EF4-FFF2-40B4-BE49-F238E27FC236}">
                <a16:creationId xmlns:a16="http://schemas.microsoft.com/office/drawing/2014/main" id="{9D764F52-0F69-4323-82D3-8F3C5BC50822}"/>
              </a:ext>
            </a:extLst>
          </p:cNvPr>
          <p:cNvSpPr txBox="1"/>
          <p:nvPr/>
        </p:nvSpPr>
        <p:spPr>
          <a:xfrm>
            <a:off x="1037063" y="2085278"/>
            <a:ext cx="1906859" cy="2585323"/>
          </a:xfrm>
          <a:prstGeom prst="rect">
            <a:avLst/>
          </a:prstGeom>
          <a:noFill/>
        </p:spPr>
        <p:txBody>
          <a:bodyPr wrap="square" rtlCol="0">
            <a:spAutoFit/>
          </a:bodyPr>
          <a:lstStyle/>
          <a:p>
            <a:r>
              <a:rPr lang="en-US" dirty="0"/>
              <a:t>Requirement 7</a:t>
            </a:r>
          </a:p>
          <a:p>
            <a:pPr marL="285750" indent="-285750">
              <a:buFont typeface="Arial" panose="020B0604020202020204" pitchFamily="34" charset="0"/>
              <a:buChar char="•"/>
            </a:pPr>
            <a:r>
              <a:rPr lang="en-US" dirty="0"/>
              <a:t>A - Visit a pulp mill. Describe how the mill converts wood to cellulose fibers.</a:t>
            </a:r>
          </a:p>
        </p:txBody>
      </p:sp>
    </p:spTree>
    <p:extLst>
      <p:ext uri="{BB962C8B-B14F-4D97-AF65-F5344CB8AC3E}">
        <p14:creationId xmlns:p14="http://schemas.microsoft.com/office/powerpoint/2010/main" val="37133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55E05-0BB6-49B5-8E4A-4909C634BB5F}"/>
              </a:ext>
            </a:extLst>
          </p:cNvPr>
          <p:cNvSpPr>
            <a:spLocks noGrp="1"/>
          </p:cNvSpPr>
          <p:nvPr>
            <p:ph type="title"/>
          </p:nvPr>
        </p:nvSpPr>
        <p:spPr/>
        <p:txBody>
          <a:bodyPr/>
          <a:lstStyle/>
          <a:p>
            <a:r>
              <a:rPr lang="en-US" dirty="0"/>
              <a:t>Careers in pulp and paper</a:t>
            </a:r>
          </a:p>
        </p:txBody>
      </p:sp>
      <p:sp>
        <p:nvSpPr>
          <p:cNvPr id="3" name="Content Placeholder 2">
            <a:extLst>
              <a:ext uri="{FF2B5EF4-FFF2-40B4-BE49-F238E27FC236}">
                <a16:creationId xmlns:a16="http://schemas.microsoft.com/office/drawing/2014/main" id="{05C52A8A-6D3B-47E9-83C7-3709C6F5B37D}"/>
              </a:ext>
            </a:extLst>
          </p:cNvPr>
          <p:cNvSpPr>
            <a:spLocks noGrp="1"/>
          </p:cNvSpPr>
          <p:nvPr>
            <p:ph idx="1"/>
          </p:nvPr>
        </p:nvSpPr>
        <p:spPr/>
        <p:txBody>
          <a:bodyPr>
            <a:normAutofit fontScale="92500" lnSpcReduction="10000"/>
          </a:bodyPr>
          <a:lstStyle/>
          <a:p>
            <a:r>
              <a:rPr lang="en-US" dirty="0"/>
              <a:t>Find out about three career opportunities in the papermaking industry that interest you. Pick one and find out the education, training, and experience required for this profession. Discuss this with your counselor, and explain why this profession might interest you.</a:t>
            </a:r>
          </a:p>
          <a:p>
            <a:endParaRPr lang="en-US" dirty="0"/>
          </a:p>
          <a:p>
            <a:r>
              <a:rPr lang="en-US" dirty="0"/>
              <a:t>By converting plants and wood into paper, you can be part of a career that makes everything from cardboard boxes to napkins to wallpaper to printer paper</a:t>
            </a:r>
          </a:p>
          <a:p>
            <a:endParaRPr lang="en-US" dirty="0"/>
          </a:p>
          <a:p>
            <a:r>
              <a:rPr lang="en-US" dirty="0"/>
              <a:t>Roughly one quarter of the professionals in the industry have maintenance, professional, administrative and clerical jobs. </a:t>
            </a:r>
          </a:p>
          <a:p>
            <a:endParaRPr lang="en-US" dirty="0"/>
          </a:p>
          <a:p>
            <a:r>
              <a:rPr lang="en-US" dirty="0"/>
              <a:t>There are also mechanical and chemical engineers, foresters and lumberjacks, and truckers who transport the logs. </a:t>
            </a:r>
          </a:p>
        </p:txBody>
      </p:sp>
    </p:spTree>
    <p:extLst>
      <p:ext uri="{BB962C8B-B14F-4D97-AF65-F5344CB8AC3E}">
        <p14:creationId xmlns:p14="http://schemas.microsoft.com/office/powerpoint/2010/main" val="1933408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07555-8BE0-4D2E-A1E7-50B6ECDD4604}"/>
              </a:ext>
            </a:extLst>
          </p:cNvPr>
          <p:cNvSpPr>
            <a:spLocks noGrp="1"/>
          </p:cNvSpPr>
          <p:nvPr>
            <p:ph type="title"/>
          </p:nvPr>
        </p:nvSpPr>
        <p:spPr/>
        <p:txBody>
          <a:bodyPr/>
          <a:lstStyle/>
          <a:p>
            <a:r>
              <a:rPr lang="en-US" dirty="0"/>
              <a:t>Careers in pulp and paper</a:t>
            </a:r>
          </a:p>
        </p:txBody>
      </p:sp>
      <p:sp>
        <p:nvSpPr>
          <p:cNvPr id="3" name="Content Placeholder 2">
            <a:extLst>
              <a:ext uri="{FF2B5EF4-FFF2-40B4-BE49-F238E27FC236}">
                <a16:creationId xmlns:a16="http://schemas.microsoft.com/office/drawing/2014/main" id="{1D73F149-011B-4DAF-A2EC-447C7A858B91}"/>
              </a:ext>
            </a:extLst>
          </p:cNvPr>
          <p:cNvSpPr>
            <a:spLocks noGrp="1"/>
          </p:cNvSpPr>
          <p:nvPr>
            <p:ph idx="1"/>
          </p:nvPr>
        </p:nvSpPr>
        <p:spPr/>
        <p:txBody>
          <a:bodyPr/>
          <a:lstStyle/>
          <a:p>
            <a:r>
              <a:rPr lang="en-US" dirty="0"/>
              <a:t>Pick one of these careers, or one from your own research and find out the education, training, and experience required for this profession. Discuss this with your counselor, and explain why this profession might interest you.</a:t>
            </a:r>
          </a:p>
        </p:txBody>
      </p:sp>
      <p:pic>
        <p:nvPicPr>
          <p:cNvPr id="5" name="Picture 4" descr="A close up of a logo&#10;&#10;Description automatically generated">
            <a:extLst>
              <a:ext uri="{FF2B5EF4-FFF2-40B4-BE49-F238E27FC236}">
                <a16:creationId xmlns:a16="http://schemas.microsoft.com/office/drawing/2014/main" id="{37702ED9-E0FA-4771-AFA6-BEDC10D4899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836152" y="4657725"/>
            <a:ext cx="2286000" cy="1514475"/>
          </a:xfrm>
          <a:prstGeom prst="rect">
            <a:avLst/>
          </a:prstGeom>
        </p:spPr>
      </p:pic>
      <p:pic>
        <p:nvPicPr>
          <p:cNvPr id="8" name="Picture 7" descr="A picture containing front, cat, watching, monitor&#10;&#10;Description automatically generated">
            <a:extLst>
              <a:ext uri="{FF2B5EF4-FFF2-40B4-BE49-F238E27FC236}">
                <a16:creationId xmlns:a16="http://schemas.microsoft.com/office/drawing/2014/main" id="{801D559C-C839-4FFE-AD2F-3AC6AAA3C01A}"/>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216152" y="3210971"/>
            <a:ext cx="7620000" cy="1038225"/>
          </a:xfrm>
          <a:prstGeom prst="rect">
            <a:avLst/>
          </a:prstGeom>
        </p:spPr>
      </p:pic>
      <p:pic>
        <p:nvPicPr>
          <p:cNvPr id="11" name="Picture 10" descr="A close up of a logo&#10;&#10;Description automatically generated">
            <a:extLst>
              <a:ext uri="{FF2B5EF4-FFF2-40B4-BE49-F238E27FC236}">
                <a16:creationId xmlns:a16="http://schemas.microsoft.com/office/drawing/2014/main" id="{D57A769A-2163-443A-B99F-42CD6ACBCF78}"/>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1063752" y="4507896"/>
            <a:ext cx="6096000" cy="1771650"/>
          </a:xfrm>
          <a:prstGeom prst="rect">
            <a:avLst/>
          </a:prstGeom>
        </p:spPr>
      </p:pic>
    </p:spTree>
    <p:extLst>
      <p:ext uri="{BB962C8B-B14F-4D97-AF65-F5344CB8AC3E}">
        <p14:creationId xmlns:p14="http://schemas.microsoft.com/office/powerpoint/2010/main" val="245558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41D97-8B19-4C86-BE20-C4230EB53EC7}"/>
              </a:ext>
            </a:extLst>
          </p:cNvPr>
          <p:cNvSpPr>
            <a:spLocks noGrp="1"/>
          </p:cNvSpPr>
          <p:nvPr>
            <p:ph type="title"/>
          </p:nvPr>
        </p:nvSpPr>
        <p:spPr/>
        <p:txBody>
          <a:bodyPr/>
          <a:lstStyle/>
          <a:p>
            <a:r>
              <a:rPr lang="en-US" dirty="0"/>
              <a:t>The history of paper</a:t>
            </a:r>
          </a:p>
        </p:txBody>
      </p:sp>
      <p:sp>
        <p:nvSpPr>
          <p:cNvPr id="3" name="Content Placeholder 2">
            <a:extLst>
              <a:ext uri="{FF2B5EF4-FFF2-40B4-BE49-F238E27FC236}">
                <a16:creationId xmlns:a16="http://schemas.microsoft.com/office/drawing/2014/main" id="{1524C8D3-CD47-4024-B235-46923EAD5A1C}"/>
              </a:ext>
            </a:extLst>
          </p:cNvPr>
          <p:cNvSpPr>
            <a:spLocks noGrp="1"/>
          </p:cNvSpPr>
          <p:nvPr>
            <p:ph idx="1"/>
          </p:nvPr>
        </p:nvSpPr>
        <p:spPr/>
        <p:txBody>
          <a:bodyPr/>
          <a:lstStyle/>
          <a:p>
            <a:r>
              <a:rPr lang="en-US" dirty="0"/>
              <a:t>Humans have been writing and drawing on things since before there was such an idea as ‘time’</a:t>
            </a:r>
          </a:p>
          <a:p>
            <a:endParaRPr lang="en-US" dirty="0"/>
          </a:p>
          <a:p>
            <a:r>
              <a:rPr lang="en-US" dirty="0"/>
              <a:t>The first written language, Cuneiform, was being used by the Sumerians in ancient Mesopotamia as early as the 31</a:t>
            </a:r>
            <a:r>
              <a:rPr lang="en-US" baseline="30000" dirty="0"/>
              <a:t>st</a:t>
            </a:r>
            <a:r>
              <a:rPr lang="en-US" dirty="0"/>
              <a:t> century BCE!</a:t>
            </a:r>
          </a:p>
          <a:p>
            <a:pPr lvl="1"/>
            <a:r>
              <a:rPr lang="en-US" dirty="0"/>
              <a:t>Over 5000 years ago!</a:t>
            </a:r>
          </a:p>
          <a:p>
            <a:endParaRPr lang="en-US" dirty="0"/>
          </a:p>
          <a:p>
            <a:r>
              <a:rPr lang="en-US" dirty="0"/>
              <a:t>It was written on clay tablets that were baked in the sun</a:t>
            </a:r>
          </a:p>
          <a:p>
            <a:endParaRPr lang="en-US" dirty="0"/>
          </a:p>
          <a:p>
            <a:r>
              <a:rPr lang="en-US" dirty="0"/>
              <a:t>These tablets were heave and fragile. A better method was needed.</a:t>
            </a:r>
          </a:p>
          <a:p>
            <a:pPr lvl="1"/>
            <a:endParaRPr lang="en-US" dirty="0"/>
          </a:p>
        </p:txBody>
      </p:sp>
    </p:spTree>
    <p:extLst>
      <p:ext uri="{BB962C8B-B14F-4D97-AF65-F5344CB8AC3E}">
        <p14:creationId xmlns:p14="http://schemas.microsoft.com/office/powerpoint/2010/main" val="3399666954"/>
      </p:ext>
    </p:extLst>
  </p:cSld>
  <p:clrMapOvr>
    <a:masterClrMapping/>
  </p:clrMapOvr>
  <mc:AlternateContent xmlns:mc="http://schemas.openxmlformats.org/markup-compatibility/2006">
    <mc:Choice xmlns:p14="http://schemas.microsoft.com/office/powerpoint/2010/main" Requires="p14">
      <p:transition spd="slow" p14:dur="3400">
        <p14:reveal/>
        <p:sndAc>
          <p:stSnd>
            <p:snd r:embed="rId2" name="arrow.wav"/>
          </p:stSnd>
        </p:sndAc>
      </p:transition>
    </mc:Choice>
    <mc:Fallback>
      <p:transition spd="slow">
        <p:fade/>
        <p:sndAc>
          <p:stSnd>
            <p:snd r:embed="rId2" name="arrow.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D0E0A-5C5B-4823-9056-2C1AB80143EB}"/>
              </a:ext>
            </a:extLst>
          </p:cNvPr>
          <p:cNvSpPr>
            <a:spLocks noGrp="1"/>
          </p:cNvSpPr>
          <p:nvPr>
            <p:ph type="title"/>
          </p:nvPr>
        </p:nvSpPr>
        <p:spPr/>
        <p:txBody>
          <a:bodyPr/>
          <a:lstStyle/>
          <a:p>
            <a:r>
              <a:rPr lang="en-US" dirty="0"/>
              <a:t>The history of paper</a:t>
            </a:r>
          </a:p>
        </p:txBody>
      </p:sp>
      <p:sp>
        <p:nvSpPr>
          <p:cNvPr id="3" name="Content Placeholder 2">
            <a:extLst>
              <a:ext uri="{FF2B5EF4-FFF2-40B4-BE49-F238E27FC236}">
                <a16:creationId xmlns:a16="http://schemas.microsoft.com/office/drawing/2014/main" id="{2E12F559-42AC-4040-B70C-AFA96AC2AC8B}"/>
              </a:ext>
            </a:extLst>
          </p:cNvPr>
          <p:cNvSpPr>
            <a:spLocks noGrp="1"/>
          </p:cNvSpPr>
          <p:nvPr>
            <p:ph idx="1"/>
          </p:nvPr>
        </p:nvSpPr>
        <p:spPr/>
        <p:txBody>
          <a:bodyPr/>
          <a:lstStyle/>
          <a:p>
            <a:r>
              <a:rPr lang="en-US" dirty="0"/>
              <a:t>Many different items were used to write on besides paper, including</a:t>
            </a:r>
          </a:p>
          <a:p>
            <a:pPr lvl="1"/>
            <a:r>
              <a:rPr lang="en-US" dirty="0"/>
              <a:t>Papyrus – a reed in Egypt that was mashed together</a:t>
            </a:r>
          </a:p>
          <a:p>
            <a:pPr lvl="1"/>
            <a:r>
              <a:rPr lang="en-US" dirty="0"/>
              <a:t>Silk – a material primarily used for clothing in China</a:t>
            </a:r>
          </a:p>
          <a:p>
            <a:pPr lvl="1"/>
            <a:r>
              <a:rPr lang="en-US" dirty="0"/>
              <a:t>Parchment – Made from animal skins in Europe. Also knows as Vellum</a:t>
            </a:r>
          </a:p>
          <a:p>
            <a:pPr lvl="1"/>
            <a:r>
              <a:rPr lang="en-US" dirty="0"/>
              <a:t>Wood – Wood cuts would be made all over the globe</a:t>
            </a:r>
          </a:p>
          <a:p>
            <a:pPr lvl="1"/>
            <a:r>
              <a:rPr lang="en-US" dirty="0"/>
              <a:t>Bark – The Ojibwe people of the Great Lakes wrote the </a:t>
            </a:r>
            <a:r>
              <a:rPr lang="en-US" dirty="0" err="1"/>
              <a:t>Wiigwaasabak</a:t>
            </a:r>
            <a:r>
              <a:rPr lang="en-US" dirty="0"/>
              <a:t> on Birch bark</a:t>
            </a:r>
          </a:p>
          <a:p>
            <a:pPr lvl="1"/>
            <a:endParaRPr lang="en-US" dirty="0"/>
          </a:p>
          <a:p>
            <a:r>
              <a:rPr lang="en-US" dirty="0"/>
              <a:t>These materials though were still either heavy (wood and parchment), expensive (papyrus and parchment), or fragile (bark)</a:t>
            </a:r>
          </a:p>
          <a:p>
            <a:pPr lvl="1"/>
            <a:endParaRPr lang="en-US" dirty="0"/>
          </a:p>
          <a:p>
            <a:pPr lvl="1"/>
            <a:endParaRPr lang="en-US" dirty="0"/>
          </a:p>
        </p:txBody>
      </p:sp>
    </p:spTree>
    <p:extLst>
      <p:ext uri="{BB962C8B-B14F-4D97-AF65-F5344CB8AC3E}">
        <p14:creationId xmlns:p14="http://schemas.microsoft.com/office/powerpoint/2010/main" val="4140324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B203C-D014-4B3F-92DA-06BB02A61374}"/>
              </a:ext>
            </a:extLst>
          </p:cNvPr>
          <p:cNvSpPr>
            <a:spLocks noGrp="1"/>
          </p:cNvSpPr>
          <p:nvPr>
            <p:ph type="title"/>
          </p:nvPr>
        </p:nvSpPr>
        <p:spPr/>
        <p:txBody>
          <a:bodyPr/>
          <a:lstStyle/>
          <a:p>
            <a:r>
              <a:rPr lang="en-US" dirty="0"/>
              <a:t>History of paper</a:t>
            </a:r>
          </a:p>
        </p:txBody>
      </p:sp>
      <p:pic>
        <p:nvPicPr>
          <p:cNvPr id="6" name="Picture Placeholder 5" descr="A close up of a person&#10;&#10;Description automatically generated">
            <a:extLst>
              <a:ext uri="{FF2B5EF4-FFF2-40B4-BE49-F238E27FC236}">
                <a16:creationId xmlns:a16="http://schemas.microsoft.com/office/drawing/2014/main" id="{5D33F7EA-87EB-4FCC-AB5E-F1253F24A4DB}"/>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t="20972" b="20972"/>
          <a:stretch>
            <a:fillRect/>
          </a:stretch>
        </p:blipFill>
        <p:spPr>
          <a:xfrm>
            <a:off x="0" y="0"/>
            <a:ext cx="8303740" cy="6858000"/>
          </a:xfrm>
        </p:spPr>
      </p:pic>
      <p:sp>
        <p:nvSpPr>
          <p:cNvPr id="4" name="Text Placeholder 3">
            <a:extLst>
              <a:ext uri="{FF2B5EF4-FFF2-40B4-BE49-F238E27FC236}">
                <a16:creationId xmlns:a16="http://schemas.microsoft.com/office/drawing/2014/main" id="{346EC7B5-0970-4462-99C1-434E653F87A7}"/>
              </a:ext>
            </a:extLst>
          </p:cNvPr>
          <p:cNvSpPr>
            <a:spLocks noGrp="1"/>
          </p:cNvSpPr>
          <p:nvPr>
            <p:ph type="body" sz="half" idx="2"/>
          </p:nvPr>
        </p:nvSpPr>
        <p:spPr/>
        <p:txBody>
          <a:bodyPr/>
          <a:lstStyle/>
          <a:p>
            <a:r>
              <a:rPr lang="en-US" dirty="0"/>
              <a:t>Finally, in around 200 CE, paper was invented.</a:t>
            </a:r>
          </a:p>
          <a:p>
            <a:endParaRPr lang="en-US" dirty="0"/>
          </a:p>
          <a:p>
            <a:r>
              <a:rPr lang="en-US" dirty="0"/>
              <a:t>A Chinese official, Cai </a:t>
            </a:r>
            <a:r>
              <a:rPr lang="en-US" dirty="0" err="1"/>
              <a:t>Lun</a:t>
            </a:r>
            <a:r>
              <a:rPr lang="en-US" dirty="0"/>
              <a:t> figured out how to make a durable, cheap sheet of paper easily from common materials. </a:t>
            </a:r>
          </a:p>
          <a:p>
            <a:endParaRPr lang="en-US" dirty="0"/>
          </a:p>
          <a:p>
            <a:r>
              <a:rPr lang="en-US" dirty="0"/>
              <a:t>The paper industry was born!</a:t>
            </a:r>
          </a:p>
        </p:txBody>
      </p:sp>
    </p:spTree>
    <p:extLst>
      <p:ext uri="{BB962C8B-B14F-4D97-AF65-F5344CB8AC3E}">
        <p14:creationId xmlns:p14="http://schemas.microsoft.com/office/powerpoint/2010/main" val="482267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73138-AC2D-41A0-A7BC-9F12860CB2C6}"/>
              </a:ext>
            </a:extLst>
          </p:cNvPr>
          <p:cNvSpPr>
            <a:spLocks noGrp="1"/>
          </p:cNvSpPr>
          <p:nvPr>
            <p:ph type="title"/>
          </p:nvPr>
        </p:nvSpPr>
        <p:spPr/>
        <p:txBody>
          <a:bodyPr/>
          <a:lstStyle/>
          <a:p>
            <a:r>
              <a:rPr lang="en-US" dirty="0"/>
              <a:t>Paper in our economy</a:t>
            </a:r>
          </a:p>
        </p:txBody>
      </p:sp>
      <p:sp>
        <p:nvSpPr>
          <p:cNvPr id="3" name="Content Placeholder 2">
            <a:extLst>
              <a:ext uri="{FF2B5EF4-FFF2-40B4-BE49-F238E27FC236}">
                <a16:creationId xmlns:a16="http://schemas.microsoft.com/office/drawing/2014/main" id="{5ED9F6F0-6F78-4BE9-A9B2-4B5BDA63BA95}"/>
              </a:ext>
            </a:extLst>
          </p:cNvPr>
          <p:cNvSpPr>
            <a:spLocks noGrp="1"/>
          </p:cNvSpPr>
          <p:nvPr>
            <p:ph idx="1"/>
          </p:nvPr>
        </p:nvSpPr>
        <p:spPr/>
        <p:txBody>
          <a:bodyPr/>
          <a:lstStyle/>
          <a:p>
            <a:r>
              <a:rPr lang="en-US" dirty="0"/>
              <a:t>Paper and paper products play a large role in the world economy</a:t>
            </a:r>
          </a:p>
          <a:p>
            <a:pPr lvl="1"/>
            <a:r>
              <a:rPr lang="en-US" dirty="0"/>
              <a:t>Schools, offices and businesses all write down everything from invoices to homework on paper. Even in our ‘digital age’, companies keep paper backups, just in case.</a:t>
            </a:r>
          </a:p>
          <a:p>
            <a:pPr lvl="1"/>
            <a:endParaRPr lang="en-US" dirty="0"/>
          </a:p>
          <a:p>
            <a:r>
              <a:rPr lang="en-US" dirty="0"/>
              <a:t>Paper can also be used to create items of value – like money, or art</a:t>
            </a:r>
          </a:p>
          <a:p>
            <a:endParaRPr lang="en-US" dirty="0"/>
          </a:p>
          <a:p>
            <a:r>
              <a:rPr lang="en-US" dirty="0"/>
              <a:t>For packaging and construction – such as boxes, bags, envelopes and wrapping paper</a:t>
            </a:r>
          </a:p>
          <a:p>
            <a:endParaRPr lang="en-US" dirty="0"/>
          </a:p>
          <a:p>
            <a:r>
              <a:rPr lang="en-US" dirty="0"/>
              <a:t>For cleaning – Paper towels, facial tissue and… other uses…</a:t>
            </a:r>
          </a:p>
        </p:txBody>
      </p:sp>
      <p:pic>
        <p:nvPicPr>
          <p:cNvPr id="5" name="Picture 4" descr="A close up of text on a white background&#10;&#10;Description automatically generated">
            <a:extLst>
              <a:ext uri="{FF2B5EF4-FFF2-40B4-BE49-F238E27FC236}">
                <a16:creationId xmlns:a16="http://schemas.microsoft.com/office/drawing/2014/main" id="{92CB93C2-65B5-42DE-948E-55CDE6C1946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300117" y="3125633"/>
            <a:ext cx="2399138" cy="993929"/>
          </a:xfrm>
          <a:prstGeom prst="rect">
            <a:avLst/>
          </a:prstGeom>
        </p:spPr>
      </p:pic>
      <p:pic>
        <p:nvPicPr>
          <p:cNvPr id="8" name="Picture 7" descr="A display in front of a box&#10;&#10;Description automatically generated">
            <a:extLst>
              <a:ext uri="{FF2B5EF4-FFF2-40B4-BE49-F238E27FC236}">
                <a16:creationId xmlns:a16="http://schemas.microsoft.com/office/drawing/2014/main" id="{4B499421-1E07-456B-BF1E-F769E2FBDFCF}"/>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676282" y="4589933"/>
            <a:ext cx="2445870" cy="1925167"/>
          </a:xfrm>
          <a:prstGeom prst="rect">
            <a:avLst/>
          </a:prstGeom>
        </p:spPr>
      </p:pic>
      <p:pic>
        <p:nvPicPr>
          <p:cNvPr id="11" name="Picture 10" descr="A close up of a piece of paper&#10;&#10;Description automatically generated">
            <a:extLst>
              <a:ext uri="{FF2B5EF4-FFF2-40B4-BE49-F238E27FC236}">
                <a16:creationId xmlns:a16="http://schemas.microsoft.com/office/drawing/2014/main" id="{3869E006-F8FD-4BF5-8391-7176F135CE23}"/>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9188605" y="530382"/>
            <a:ext cx="1933547" cy="1634070"/>
          </a:xfrm>
          <a:prstGeom prst="rect">
            <a:avLst/>
          </a:prstGeom>
        </p:spPr>
      </p:pic>
      <p:sp>
        <p:nvSpPr>
          <p:cNvPr id="12" name="TextBox 11">
            <a:extLst>
              <a:ext uri="{FF2B5EF4-FFF2-40B4-BE49-F238E27FC236}">
                <a16:creationId xmlns:a16="http://schemas.microsoft.com/office/drawing/2014/main" id="{8F3E4C24-11B0-48D3-830F-CB5FE98FE5BB}"/>
              </a:ext>
            </a:extLst>
          </p:cNvPr>
          <p:cNvSpPr txBox="1"/>
          <p:nvPr/>
        </p:nvSpPr>
        <p:spPr>
          <a:xfrm>
            <a:off x="2038565" y="6858000"/>
            <a:ext cx="8114870" cy="230832"/>
          </a:xfrm>
          <a:prstGeom prst="rect">
            <a:avLst/>
          </a:prstGeom>
          <a:noFill/>
        </p:spPr>
        <p:txBody>
          <a:bodyPr wrap="square" rtlCol="0">
            <a:spAutoFit/>
          </a:bodyPr>
          <a:lstStyle/>
          <a:p>
            <a:endParaRPr lang="en-US" sz="900" dirty="0"/>
          </a:p>
        </p:txBody>
      </p:sp>
    </p:spTree>
    <p:extLst>
      <p:ext uri="{BB962C8B-B14F-4D97-AF65-F5344CB8AC3E}">
        <p14:creationId xmlns:p14="http://schemas.microsoft.com/office/powerpoint/2010/main" val="2345491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E5364-A3FA-4B83-AD17-22278C367C01}"/>
              </a:ext>
            </a:extLst>
          </p:cNvPr>
          <p:cNvSpPr>
            <a:spLocks noGrp="1"/>
          </p:cNvSpPr>
          <p:nvPr>
            <p:ph type="title"/>
          </p:nvPr>
        </p:nvSpPr>
        <p:spPr/>
        <p:txBody>
          <a:bodyPr/>
          <a:lstStyle/>
          <a:p>
            <a:r>
              <a:rPr lang="en-US" dirty="0"/>
              <a:t>The pulp and paper industry</a:t>
            </a:r>
          </a:p>
        </p:txBody>
      </p:sp>
      <p:sp>
        <p:nvSpPr>
          <p:cNvPr id="3" name="Content Placeholder 2">
            <a:extLst>
              <a:ext uri="{FF2B5EF4-FFF2-40B4-BE49-F238E27FC236}">
                <a16:creationId xmlns:a16="http://schemas.microsoft.com/office/drawing/2014/main" id="{13491247-DF7C-4258-8C74-81824A3CB572}"/>
              </a:ext>
            </a:extLst>
          </p:cNvPr>
          <p:cNvSpPr>
            <a:spLocks noGrp="1"/>
          </p:cNvSpPr>
          <p:nvPr>
            <p:ph idx="1"/>
          </p:nvPr>
        </p:nvSpPr>
        <p:spPr/>
        <p:txBody>
          <a:bodyPr/>
          <a:lstStyle/>
          <a:p>
            <a:r>
              <a:rPr lang="en-US" dirty="0"/>
              <a:t>Requirement 2</a:t>
            </a:r>
          </a:p>
          <a:p>
            <a:endParaRPr lang="en-US" dirty="0"/>
          </a:p>
          <a:p>
            <a:pPr lvl="1"/>
            <a:r>
              <a:rPr lang="en-US" dirty="0"/>
              <a:t>Learn about the Pulp and Paper Industry</a:t>
            </a:r>
          </a:p>
          <a:p>
            <a:pPr lvl="2"/>
            <a:r>
              <a:rPr lang="en-US" dirty="0"/>
              <a:t>A - Describe the ways the industry plants, grows and harvests trees.</a:t>
            </a:r>
          </a:p>
          <a:p>
            <a:pPr lvl="2"/>
            <a:r>
              <a:rPr lang="en-US" dirty="0"/>
              <a:t>B – Explain how the industry manages its forests so that the supply of trees keeps pace with the demand</a:t>
            </a:r>
          </a:p>
          <a:p>
            <a:pPr lvl="2"/>
            <a:r>
              <a:rPr lang="en-US" dirty="0"/>
              <a:t>C – Tell how the industry has incorporated the concepts of sustainable forest management (SFM)</a:t>
            </a:r>
          </a:p>
          <a:p>
            <a:pPr lvl="2"/>
            <a:r>
              <a:rPr lang="en-US" dirty="0"/>
              <a:t>D – Describe two ways the papermaking industry has addressed pollution</a:t>
            </a:r>
          </a:p>
        </p:txBody>
      </p:sp>
    </p:spTree>
    <p:extLst>
      <p:ext uri="{BB962C8B-B14F-4D97-AF65-F5344CB8AC3E}">
        <p14:creationId xmlns:p14="http://schemas.microsoft.com/office/powerpoint/2010/main" val="1845066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A7757-A8A8-40C9-8BB3-CA7AE9A84792}"/>
              </a:ext>
            </a:extLst>
          </p:cNvPr>
          <p:cNvSpPr>
            <a:spLocks noGrp="1"/>
          </p:cNvSpPr>
          <p:nvPr>
            <p:ph type="title"/>
          </p:nvPr>
        </p:nvSpPr>
        <p:spPr/>
        <p:txBody>
          <a:bodyPr/>
          <a:lstStyle/>
          <a:p>
            <a:r>
              <a:rPr lang="en-US" dirty="0"/>
              <a:t>The pulp and paper industry</a:t>
            </a:r>
          </a:p>
        </p:txBody>
      </p:sp>
      <p:sp>
        <p:nvSpPr>
          <p:cNvPr id="3" name="Content Placeholder 2">
            <a:extLst>
              <a:ext uri="{FF2B5EF4-FFF2-40B4-BE49-F238E27FC236}">
                <a16:creationId xmlns:a16="http://schemas.microsoft.com/office/drawing/2014/main" id="{4FE4A04A-3A09-436D-896E-4A3547227ACB}"/>
              </a:ext>
            </a:extLst>
          </p:cNvPr>
          <p:cNvSpPr>
            <a:spLocks noGrp="1"/>
          </p:cNvSpPr>
          <p:nvPr>
            <p:ph idx="1"/>
          </p:nvPr>
        </p:nvSpPr>
        <p:spPr/>
        <p:txBody>
          <a:bodyPr/>
          <a:lstStyle/>
          <a:p>
            <a:r>
              <a:rPr lang="en-US" dirty="0"/>
              <a:t>Where does paper come from?</a:t>
            </a:r>
          </a:p>
          <a:p>
            <a:pPr lvl="1"/>
            <a:r>
              <a:rPr lang="en-US" dirty="0"/>
              <a:t>Paper comes from a substance known as Wood Pulp. </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Paper companies harvest trees from forests. However former practices such as ‘clear-cutting’ have mostly disappeared.</a:t>
            </a:r>
          </a:p>
        </p:txBody>
      </p:sp>
      <p:pic>
        <p:nvPicPr>
          <p:cNvPr id="5" name="Picture 4" descr="A picture containing indoor, cake, table, building&#10;&#10;Description automatically generated">
            <a:extLst>
              <a:ext uri="{FF2B5EF4-FFF2-40B4-BE49-F238E27FC236}">
                <a16:creationId xmlns:a16="http://schemas.microsoft.com/office/drawing/2014/main" id="{89E0F3E3-6732-46F0-B883-2C46A4D0743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518886" y="2853311"/>
            <a:ext cx="3204118" cy="2483191"/>
          </a:xfrm>
          <a:prstGeom prst="rect">
            <a:avLst/>
          </a:prstGeom>
        </p:spPr>
      </p:pic>
      <p:pic>
        <p:nvPicPr>
          <p:cNvPr id="23" name="Picture 22" descr="A picture containing cake, food, photo, piece&#10;&#10;Description automatically generated">
            <a:extLst>
              <a:ext uri="{FF2B5EF4-FFF2-40B4-BE49-F238E27FC236}">
                <a16:creationId xmlns:a16="http://schemas.microsoft.com/office/drawing/2014/main" id="{38473F39-8E55-4125-AADB-F0084284CA18}"/>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686220" y="2797023"/>
            <a:ext cx="4409780" cy="2566431"/>
          </a:xfrm>
          <a:prstGeom prst="rect">
            <a:avLst/>
          </a:prstGeom>
        </p:spPr>
      </p:pic>
    </p:spTree>
    <p:extLst>
      <p:ext uri="{BB962C8B-B14F-4D97-AF65-F5344CB8AC3E}">
        <p14:creationId xmlns:p14="http://schemas.microsoft.com/office/powerpoint/2010/main" val="4069059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E7422-4194-4F22-80C1-03A2B2627C61}"/>
              </a:ext>
            </a:extLst>
          </p:cNvPr>
          <p:cNvSpPr>
            <a:spLocks noGrp="1"/>
          </p:cNvSpPr>
          <p:nvPr>
            <p:ph type="title"/>
          </p:nvPr>
        </p:nvSpPr>
        <p:spPr>
          <a:xfrm>
            <a:off x="8549640" y="122664"/>
            <a:ext cx="3200400" cy="1070516"/>
          </a:xfrm>
        </p:spPr>
        <p:txBody>
          <a:bodyPr/>
          <a:lstStyle/>
          <a:p>
            <a:r>
              <a:rPr lang="en-US" dirty="0"/>
              <a:t>The pulp and paper industry</a:t>
            </a:r>
          </a:p>
        </p:txBody>
      </p:sp>
      <p:pic>
        <p:nvPicPr>
          <p:cNvPr id="15" name="Picture Placeholder 14" descr="A pile of dirt and grass field&#10;&#10;Description automatically generated">
            <a:extLst>
              <a:ext uri="{FF2B5EF4-FFF2-40B4-BE49-F238E27FC236}">
                <a16:creationId xmlns:a16="http://schemas.microsoft.com/office/drawing/2014/main" id="{23A1A525-2913-4B6D-B1D0-D450040CFB7C}"/>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l="4592" r="4592"/>
          <a:stretch>
            <a:fillRect/>
          </a:stretch>
        </p:blipFill>
        <p:spPr>
          <a:xfrm>
            <a:off x="1901975" y="122664"/>
            <a:ext cx="3861577" cy="3189249"/>
          </a:xfrm>
        </p:spPr>
      </p:pic>
      <p:sp>
        <p:nvSpPr>
          <p:cNvPr id="3" name="Content Placeholder 2">
            <a:extLst>
              <a:ext uri="{FF2B5EF4-FFF2-40B4-BE49-F238E27FC236}">
                <a16:creationId xmlns:a16="http://schemas.microsoft.com/office/drawing/2014/main" id="{41F27458-3196-4FFF-8D55-24126C84CC70}"/>
              </a:ext>
            </a:extLst>
          </p:cNvPr>
          <p:cNvSpPr>
            <a:spLocks noGrp="1"/>
          </p:cNvSpPr>
          <p:nvPr>
            <p:ph type="body" sz="half" idx="2"/>
          </p:nvPr>
        </p:nvSpPr>
        <p:spPr>
          <a:xfrm>
            <a:off x="8549640" y="1193179"/>
            <a:ext cx="3200400" cy="5073805"/>
          </a:xfrm>
        </p:spPr>
        <p:txBody>
          <a:bodyPr>
            <a:noAutofit/>
          </a:bodyPr>
          <a:lstStyle/>
          <a:p>
            <a:r>
              <a:rPr lang="en-US" sz="1200" dirty="0"/>
              <a:t>Areas that paper companies harvest are known as ‘managed forests’. These forests are cut down at a sustainable rate, and many trees are replanted for every tree harvested. </a:t>
            </a:r>
          </a:p>
          <a:p>
            <a:pPr lvl="2"/>
            <a:endParaRPr lang="en-US" sz="1200" dirty="0"/>
          </a:p>
          <a:p>
            <a:pPr lvl="2"/>
            <a:r>
              <a:rPr lang="en-US" sz="1200" dirty="0"/>
              <a:t>According to the US Forest Service, the paper industry plant over 1.7 million trees and seeds PER DAY!</a:t>
            </a:r>
          </a:p>
          <a:p>
            <a:pPr lvl="2"/>
            <a:r>
              <a:rPr lang="en-US" sz="1200" dirty="0"/>
              <a:t>Yearly, all forestry related industries plant roughly 36% more trees annually than they harvest.</a:t>
            </a:r>
          </a:p>
          <a:p>
            <a:pPr lvl="2"/>
            <a:endParaRPr lang="en-US" sz="1200" dirty="0"/>
          </a:p>
          <a:p>
            <a:pPr lvl="2"/>
            <a:endParaRPr lang="en-US" sz="1200" dirty="0"/>
          </a:p>
          <a:p>
            <a:pPr lvl="2"/>
            <a:endParaRPr lang="en-US" sz="1200" dirty="0"/>
          </a:p>
          <a:p>
            <a:pPr lvl="2"/>
            <a:endParaRPr lang="en-US" sz="1200" dirty="0"/>
          </a:p>
          <a:p>
            <a:pPr lvl="2"/>
            <a:endParaRPr lang="en-US" sz="1200" dirty="0"/>
          </a:p>
          <a:p>
            <a:r>
              <a:rPr lang="en-US" sz="1200" dirty="0"/>
              <a:t>The logging of Old Growth forests accounts for under 10% of all logging, and most of that material goes towards construction, not the pulp and paper industry. </a:t>
            </a:r>
          </a:p>
        </p:txBody>
      </p:sp>
      <p:sp>
        <p:nvSpPr>
          <p:cNvPr id="12" name="TextBox 11">
            <a:extLst>
              <a:ext uri="{FF2B5EF4-FFF2-40B4-BE49-F238E27FC236}">
                <a16:creationId xmlns:a16="http://schemas.microsoft.com/office/drawing/2014/main" id="{254ED06A-BDF5-46D1-A063-82364059A663}"/>
              </a:ext>
            </a:extLst>
          </p:cNvPr>
          <p:cNvSpPr txBox="1"/>
          <p:nvPr/>
        </p:nvSpPr>
        <p:spPr>
          <a:xfrm>
            <a:off x="4212970" y="-3311208"/>
            <a:ext cx="8621056" cy="230832"/>
          </a:xfrm>
          <a:prstGeom prst="rect">
            <a:avLst/>
          </a:prstGeom>
          <a:noFill/>
        </p:spPr>
        <p:txBody>
          <a:bodyPr wrap="square" rtlCol="0">
            <a:spAutoFit/>
          </a:bodyPr>
          <a:lstStyle/>
          <a:p>
            <a:r>
              <a:rPr lang="en-US" sz="900">
                <a:hlinkClick r:id="rId4" tooltip="https://en.wikipedia.org/wiki/borneo"/>
              </a:rPr>
              <a:t>This Photo</a:t>
            </a:r>
            <a:r>
              <a:rPr lang="en-US" sz="900"/>
              <a:t> by Unknown Author is licensed under </a:t>
            </a:r>
            <a:r>
              <a:rPr lang="en-US" sz="900">
                <a:hlinkClick r:id="rId5" tooltip="https://creativecommons.org/licenses/by-sa/3.0/"/>
              </a:rPr>
              <a:t>CC BY-SA</a:t>
            </a:r>
            <a:endParaRPr lang="en-US" sz="900"/>
          </a:p>
        </p:txBody>
      </p:sp>
      <p:pic>
        <p:nvPicPr>
          <p:cNvPr id="18" name="Picture 17" descr="A picture containing grass, outdoor, field, grazing&#10;&#10;Description automatically generated">
            <a:extLst>
              <a:ext uri="{FF2B5EF4-FFF2-40B4-BE49-F238E27FC236}">
                <a16:creationId xmlns:a16="http://schemas.microsoft.com/office/drawing/2014/main" id="{A79E01EA-FF8B-4AA0-BE26-5DD14F139AA7}"/>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1916381" y="3972622"/>
            <a:ext cx="3847171" cy="2885378"/>
          </a:xfrm>
          <a:prstGeom prst="rect">
            <a:avLst/>
          </a:prstGeom>
        </p:spPr>
      </p:pic>
      <p:sp>
        <p:nvSpPr>
          <p:cNvPr id="20" name="TextBox 19">
            <a:extLst>
              <a:ext uri="{FF2B5EF4-FFF2-40B4-BE49-F238E27FC236}">
                <a16:creationId xmlns:a16="http://schemas.microsoft.com/office/drawing/2014/main" id="{8EC8654D-7B69-407E-BFC4-96247FB0F41B}"/>
              </a:ext>
            </a:extLst>
          </p:cNvPr>
          <p:cNvSpPr txBox="1"/>
          <p:nvPr/>
        </p:nvSpPr>
        <p:spPr>
          <a:xfrm>
            <a:off x="5763552" y="122664"/>
            <a:ext cx="2532955" cy="1200329"/>
          </a:xfrm>
          <a:prstGeom prst="rect">
            <a:avLst/>
          </a:prstGeom>
          <a:noFill/>
        </p:spPr>
        <p:txBody>
          <a:bodyPr wrap="square" rtlCol="0">
            <a:spAutoFit/>
          </a:bodyPr>
          <a:lstStyle/>
          <a:p>
            <a:r>
              <a:rPr lang="en-US" dirty="0"/>
              <a:t>Old-style logging or Clear-Cutting would destroy the whole forest</a:t>
            </a:r>
          </a:p>
        </p:txBody>
      </p:sp>
      <p:sp>
        <p:nvSpPr>
          <p:cNvPr id="21" name="TextBox 20">
            <a:extLst>
              <a:ext uri="{FF2B5EF4-FFF2-40B4-BE49-F238E27FC236}">
                <a16:creationId xmlns:a16="http://schemas.microsoft.com/office/drawing/2014/main" id="{5B2B133F-1F67-4BE1-A423-C1F7D0816FC0}"/>
              </a:ext>
            </a:extLst>
          </p:cNvPr>
          <p:cNvSpPr txBox="1"/>
          <p:nvPr/>
        </p:nvSpPr>
        <p:spPr>
          <a:xfrm>
            <a:off x="5763552" y="3972622"/>
            <a:ext cx="2410292" cy="1477328"/>
          </a:xfrm>
          <a:prstGeom prst="rect">
            <a:avLst/>
          </a:prstGeom>
          <a:noFill/>
        </p:spPr>
        <p:txBody>
          <a:bodyPr wrap="square" rtlCol="0">
            <a:spAutoFit/>
          </a:bodyPr>
          <a:lstStyle/>
          <a:p>
            <a:r>
              <a:rPr lang="en-US" dirty="0"/>
              <a:t>Modern, managed forests provide habitat for animals and a sustainable source of materials</a:t>
            </a:r>
          </a:p>
        </p:txBody>
      </p:sp>
    </p:spTree>
    <p:extLst>
      <p:ext uri="{BB962C8B-B14F-4D97-AF65-F5344CB8AC3E}">
        <p14:creationId xmlns:p14="http://schemas.microsoft.com/office/powerpoint/2010/main" val="11831052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1583</TotalTime>
  <Words>1831</Words>
  <Application>Microsoft Office PowerPoint</Application>
  <PresentationFormat>Widescreen</PresentationFormat>
  <Paragraphs>210</Paragraphs>
  <Slides>27</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Rockwell</vt:lpstr>
      <vt:lpstr>Rockwell Condensed</vt:lpstr>
      <vt:lpstr>Wingdings</vt:lpstr>
      <vt:lpstr>Wood Type</vt:lpstr>
      <vt:lpstr>Pulp and paper</vt:lpstr>
      <vt:lpstr>History of paper </vt:lpstr>
      <vt:lpstr>The history of paper</vt:lpstr>
      <vt:lpstr>The history of paper</vt:lpstr>
      <vt:lpstr>History of paper</vt:lpstr>
      <vt:lpstr>Paper in our economy</vt:lpstr>
      <vt:lpstr>The pulp and paper industry</vt:lpstr>
      <vt:lpstr>The pulp and paper industry</vt:lpstr>
      <vt:lpstr>The pulp and paper industry</vt:lpstr>
      <vt:lpstr>The pulp and paper industry </vt:lpstr>
      <vt:lpstr>The pulp and paper industry </vt:lpstr>
      <vt:lpstr>Tree harvesting and pulping</vt:lpstr>
      <vt:lpstr>Tree types</vt:lpstr>
      <vt:lpstr>Tree harvesting and pulping</vt:lpstr>
      <vt:lpstr>Two ways to pulp trees</vt:lpstr>
      <vt:lpstr>Why is the pulp bleached sometimes?</vt:lpstr>
      <vt:lpstr>Time to make the paper</vt:lpstr>
      <vt:lpstr>Time to make the paper</vt:lpstr>
      <vt:lpstr>Time to make the paper</vt:lpstr>
      <vt:lpstr>Time to make the paper</vt:lpstr>
      <vt:lpstr>Time to make the paper</vt:lpstr>
      <vt:lpstr>Coated paper</vt:lpstr>
      <vt:lpstr>Coated paper </vt:lpstr>
      <vt:lpstr>Pulp and Paper products</vt:lpstr>
      <vt:lpstr>Visiting a pulp mill</vt:lpstr>
      <vt:lpstr>Careers in pulp and paper</vt:lpstr>
      <vt:lpstr>Careers in pulp and paper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Pulp and paper</dc:title>
  <dc:creator>Patrick Willard</dc:creator>
  <cp:lastModifiedBy>Patrick Willard</cp:lastModifiedBy>
  <cp:revision>36</cp:revision>
  <dcterms:created xsi:type="dcterms:W3CDTF">2020-04-02T20:14:52Z</dcterms:created>
  <dcterms:modified xsi:type="dcterms:W3CDTF">2020-04-07T19:27:34Z</dcterms:modified>
</cp:coreProperties>
</file>