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9" r:id="rId13"/>
    <p:sldId id="268" r:id="rId14"/>
    <p:sldId id="270" r:id="rId15"/>
    <p:sldId id="271" r:id="rId16"/>
    <p:sldId id="295" r:id="rId17"/>
    <p:sldId id="272" r:id="rId18"/>
    <p:sldId id="273" r:id="rId19"/>
    <p:sldId id="274" r:id="rId20"/>
    <p:sldId id="275" r:id="rId21"/>
    <p:sldId id="276" r:id="rId22"/>
    <p:sldId id="277" r:id="rId23"/>
    <p:sldId id="278" r:id="rId24"/>
    <p:sldId id="280" r:id="rId25"/>
    <p:sldId id="281" r:id="rId26"/>
    <p:sldId id="296" r:id="rId27"/>
    <p:sldId id="282" r:id="rId28"/>
    <p:sldId id="283" r:id="rId29"/>
    <p:sldId id="284" r:id="rId30"/>
    <p:sldId id="285" r:id="rId31"/>
    <p:sldId id="286" r:id="rId32"/>
    <p:sldId id="287" r:id="rId33"/>
    <p:sldId id="288" r:id="rId34"/>
    <p:sldId id="289" r:id="rId35"/>
    <p:sldId id="290" r:id="rId36"/>
    <p:sldId id="293" r:id="rId37"/>
    <p:sldId id="291" r:id="rId38"/>
    <p:sldId id="297" r:id="rId39"/>
    <p:sldId id="292" r:id="rId40"/>
    <p:sldId id="294"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68" autoAdjust="0"/>
    <p:restoredTop sz="94660"/>
  </p:normalViewPr>
  <p:slideViewPr>
    <p:cSldViewPr snapToGrid="0">
      <p:cViewPr varScale="1">
        <p:scale>
          <a:sx n="90" d="100"/>
          <a:sy n="90" d="100"/>
        </p:scale>
        <p:origin x="58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6F98F9-41F7-420B-90C2-28C2BDA0CDAE}"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506F7-0D48-4EEF-876A-92A804C133DC}"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1472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3E6F98F9-41F7-420B-90C2-28C2BDA0CDAE}" type="datetimeFigureOut">
              <a:rPr lang="en-US" smtClean="0"/>
              <a:t>4/21/2020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6506F7-0D48-4EEF-876A-92A804C133DC}" type="slidenum">
              <a:rPr lang="en-US" smtClean="0"/>
              <a:t>‹#›</a:t>
            </a:fld>
            <a:endParaRPr lang="en-US"/>
          </a:p>
        </p:txBody>
      </p:sp>
    </p:spTree>
    <p:extLst>
      <p:ext uri="{BB962C8B-B14F-4D97-AF65-F5344CB8AC3E}">
        <p14:creationId xmlns:p14="http://schemas.microsoft.com/office/powerpoint/2010/main" val="21917269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6F98F9-41F7-420B-90C2-28C2BDA0CDAE}"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506F7-0D48-4EEF-876A-92A804C133DC}" type="slidenum">
              <a:rPr lang="en-US" smtClean="0"/>
              <a:t>‹#›</a:t>
            </a:fld>
            <a:endParaRPr lang="en-US"/>
          </a:p>
        </p:txBody>
      </p:sp>
    </p:spTree>
    <p:extLst>
      <p:ext uri="{BB962C8B-B14F-4D97-AF65-F5344CB8AC3E}">
        <p14:creationId xmlns:p14="http://schemas.microsoft.com/office/powerpoint/2010/main" val="37242480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6F98F9-41F7-420B-90C2-28C2BDA0CDAE}"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506F7-0D48-4EEF-876A-92A804C133DC}"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144503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6F98F9-41F7-420B-90C2-28C2BDA0CDAE}"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506F7-0D48-4EEF-876A-92A804C133DC}" type="slidenum">
              <a:rPr lang="en-US" smtClean="0"/>
              <a:t>‹#›</a:t>
            </a:fld>
            <a:endParaRPr lang="en-US"/>
          </a:p>
        </p:txBody>
      </p:sp>
    </p:spTree>
    <p:extLst>
      <p:ext uri="{BB962C8B-B14F-4D97-AF65-F5344CB8AC3E}">
        <p14:creationId xmlns:p14="http://schemas.microsoft.com/office/powerpoint/2010/main" val="39159863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6F98F9-41F7-420B-90C2-28C2BDA0CDAE}"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506F7-0D48-4EEF-876A-92A804C133DC}"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011966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6F98F9-41F7-420B-90C2-28C2BDA0CDAE}"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506F7-0D48-4EEF-876A-92A804C133DC}" type="slidenum">
              <a:rPr lang="en-US" smtClean="0"/>
              <a:t>‹#›</a:t>
            </a:fld>
            <a:endParaRPr lang="en-US"/>
          </a:p>
        </p:txBody>
      </p:sp>
    </p:spTree>
    <p:extLst>
      <p:ext uri="{BB962C8B-B14F-4D97-AF65-F5344CB8AC3E}">
        <p14:creationId xmlns:p14="http://schemas.microsoft.com/office/powerpoint/2010/main" val="25713767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6F98F9-41F7-420B-90C2-28C2BDA0CDAE}"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506F7-0D48-4EEF-876A-92A804C133DC}" type="slidenum">
              <a:rPr lang="en-US" smtClean="0"/>
              <a:t>‹#›</a:t>
            </a:fld>
            <a:endParaRPr lang="en-US"/>
          </a:p>
        </p:txBody>
      </p:sp>
    </p:spTree>
    <p:extLst>
      <p:ext uri="{BB962C8B-B14F-4D97-AF65-F5344CB8AC3E}">
        <p14:creationId xmlns:p14="http://schemas.microsoft.com/office/powerpoint/2010/main" val="24584388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6F98F9-41F7-420B-90C2-28C2BDA0CDAE}"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506F7-0D48-4EEF-876A-92A804C133DC}" type="slidenum">
              <a:rPr lang="en-US" smtClean="0"/>
              <a:t>‹#›</a:t>
            </a:fld>
            <a:endParaRPr lang="en-US"/>
          </a:p>
        </p:txBody>
      </p:sp>
    </p:spTree>
    <p:extLst>
      <p:ext uri="{BB962C8B-B14F-4D97-AF65-F5344CB8AC3E}">
        <p14:creationId xmlns:p14="http://schemas.microsoft.com/office/powerpoint/2010/main" val="25551121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6F98F9-41F7-420B-90C2-28C2BDA0CDAE}"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506F7-0D48-4EEF-876A-92A804C133DC}" type="slidenum">
              <a:rPr lang="en-US" smtClean="0"/>
              <a:t>‹#›</a:t>
            </a:fld>
            <a:endParaRPr lang="en-US"/>
          </a:p>
        </p:txBody>
      </p:sp>
    </p:spTree>
    <p:extLst>
      <p:ext uri="{BB962C8B-B14F-4D97-AF65-F5344CB8AC3E}">
        <p14:creationId xmlns:p14="http://schemas.microsoft.com/office/powerpoint/2010/main" val="22797480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6F98F9-41F7-420B-90C2-28C2BDA0CDAE}"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506F7-0D48-4EEF-876A-92A804C133DC}" type="slidenum">
              <a:rPr lang="en-US" smtClean="0"/>
              <a:t>‹#›</a:t>
            </a:fld>
            <a:endParaRPr lang="en-US"/>
          </a:p>
        </p:txBody>
      </p:sp>
    </p:spTree>
    <p:extLst>
      <p:ext uri="{BB962C8B-B14F-4D97-AF65-F5344CB8AC3E}">
        <p14:creationId xmlns:p14="http://schemas.microsoft.com/office/powerpoint/2010/main" val="4791979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6F98F9-41F7-420B-90C2-28C2BDA0CDAE}"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6506F7-0D48-4EEF-876A-92A804C133DC}" type="slidenum">
              <a:rPr lang="en-US" smtClean="0"/>
              <a:t>‹#›</a:t>
            </a:fld>
            <a:endParaRPr lang="en-US"/>
          </a:p>
        </p:txBody>
      </p:sp>
    </p:spTree>
    <p:extLst>
      <p:ext uri="{BB962C8B-B14F-4D97-AF65-F5344CB8AC3E}">
        <p14:creationId xmlns:p14="http://schemas.microsoft.com/office/powerpoint/2010/main" val="12428236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6F98F9-41F7-420B-90C2-28C2BDA0CDAE}" type="datetimeFigureOut">
              <a:rPr lang="en-US" smtClean="0"/>
              <a:t>4/21/2020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6506F7-0D48-4EEF-876A-92A804C133DC}" type="slidenum">
              <a:rPr lang="en-US" smtClean="0"/>
              <a:t>‹#›</a:t>
            </a:fld>
            <a:endParaRPr lang="en-US"/>
          </a:p>
        </p:txBody>
      </p:sp>
    </p:spTree>
    <p:extLst>
      <p:ext uri="{BB962C8B-B14F-4D97-AF65-F5344CB8AC3E}">
        <p14:creationId xmlns:p14="http://schemas.microsoft.com/office/powerpoint/2010/main" val="34147885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6F98F9-41F7-420B-90C2-28C2BDA0CDAE}" type="datetimeFigureOut">
              <a:rPr lang="en-US" smtClean="0"/>
              <a:t>4/21/2020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6506F7-0D48-4EEF-876A-92A804C133DC}" type="slidenum">
              <a:rPr lang="en-US" smtClean="0"/>
              <a:t>‹#›</a:t>
            </a:fld>
            <a:endParaRPr lang="en-US"/>
          </a:p>
        </p:txBody>
      </p:sp>
    </p:spTree>
    <p:extLst>
      <p:ext uri="{BB962C8B-B14F-4D97-AF65-F5344CB8AC3E}">
        <p14:creationId xmlns:p14="http://schemas.microsoft.com/office/powerpoint/2010/main" val="32312485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6F98F9-41F7-420B-90C2-28C2BDA0CDAE}" type="datetimeFigureOut">
              <a:rPr lang="en-US" smtClean="0"/>
              <a:t>4/21/2020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6506F7-0D48-4EEF-876A-92A804C133DC}" type="slidenum">
              <a:rPr lang="en-US" smtClean="0"/>
              <a:t>‹#›</a:t>
            </a:fld>
            <a:endParaRPr lang="en-US"/>
          </a:p>
        </p:txBody>
      </p:sp>
    </p:spTree>
    <p:extLst>
      <p:ext uri="{BB962C8B-B14F-4D97-AF65-F5344CB8AC3E}">
        <p14:creationId xmlns:p14="http://schemas.microsoft.com/office/powerpoint/2010/main" val="11022692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6F98F9-41F7-420B-90C2-28C2BDA0CDAE}"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6506F7-0D48-4EEF-876A-92A804C133DC}" type="slidenum">
              <a:rPr lang="en-US" smtClean="0"/>
              <a:t>‹#›</a:t>
            </a:fld>
            <a:endParaRPr lang="en-US"/>
          </a:p>
        </p:txBody>
      </p:sp>
    </p:spTree>
    <p:extLst>
      <p:ext uri="{BB962C8B-B14F-4D97-AF65-F5344CB8AC3E}">
        <p14:creationId xmlns:p14="http://schemas.microsoft.com/office/powerpoint/2010/main" val="19088340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6F98F9-41F7-420B-90C2-28C2BDA0CDAE}"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6506F7-0D48-4EEF-876A-92A804C133DC}" type="slidenum">
              <a:rPr lang="en-US" smtClean="0"/>
              <a:t>‹#›</a:t>
            </a:fld>
            <a:endParaRPr lang="en-US"/>
          </a:p>
        </p:txBody>
      </p:sp>
    </p:spTree>
    <p:extLst>
      <p:ext uri="{BB962C8B-B14F-4D97-AF65-F5344CB8AC3E}">
        <p14:creationId xmlns:p14="http://schemas.microsoft.com/office/powerpoint/2010/main" val="23838860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E6F98F9-41F7-420B-90C2-28C2BDA0CDAE}" type="datetimeFigureOut">
              <a:rPr lang="en-US" smtClean="0"/>
              <a:t>4/21/2020</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A46506F7-0D48-4EEF-876A-92A804C133DC}" type="slidenum">
              <a:rPr lang="en-US" smtClean="0"/>
              <a:t>‹#›</a:t>
            </a:fld>
            <a:endParaRPr lang="en-US"/>
          </a:p>
        </p:txBody>
      </p:sp>
    </p:spTree>
    <p:extLst>
      <p:ext uri="{BB962C8B-B14F-4D97-AF65-F5344CB8AC3E}">
        <p14:creationId xmlns:p14="http://schemas.microsoft.com/office/powerpoint/2010/main" val="40991943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ourfiniteworld.com/2017/10/18/the-approaching-us-energy-economic-crisis/comment-page-16/"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Ecosystem_of_the_North_Pacific_Subtropical_Gyre"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Denmark_Strait" TargetMode="External"/><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hyperlink" Target="http://cutiebootycakes.blogspot.com/2008_10_01_archive.html" TargetMode="Externa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North_Equatorial_Current"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North_Equatorial_Current" TargetMode="Externa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s://en.wikipedia.org/wiki/Prevailing_winds" TargetMode="External"/><Relationship Id="rId5" Type="http://schemas.openxmlformats.org/officeDocument/2006/relationships/image" Target="../media/image15.png"/><Relationship Id="rId4" Type="http://schemas.openxmlformats.org/officeDocument/2006/relationships/hyperlink" Target="https://creativecommons.org/licenses/by-sa/3.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en.wikipedia.org/wiki/North_Equatorial_Current" TargetMode="Externa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s://en.wikipedia.org/wiki/Mexico_tropical_cyclone_rainfall_climatology" TargetMode="External"/><Relationship Id="rId5" Type="http://schemas.openxmlformats.org/officeDocument/2006/relationships/image" Target="../media/image16.jpg"/><Relationship Id="rId4" Type="http://schemas.openxmlformats.org/officeDocument/2006/relationships/hyperlink" Target="https://creativecommons.org/licenses/by-sa/3.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sciencedaily.com/news/earth_climate/oceanography/" TargetMode="External"/><Relationship Id="rId2" Type="http://schemas.openxmlformats.org/officeDocument/2006/relationships/hyperlink" Target="https://tos.org/oceanography/volume" TargetMode="External"/><Relationship Id="rId1" Type="http://schemas.openxmlformats.org/officeDocument/2006/relationships/slideLayout" Target="../slideLayouts/slideLayout2.xml"/><Relationship Id="rId5" Type="http://schemas.openxmlformats.org/officeDocument/2006/relationships/hyperlink" Target="https://www.sciencemag.org/category/oceanography" TargetMode="External"/><Relationship Id="rId4" Type="http://schemas.openxmlformats.org/officeDocument/2006/relationships/hyperlink" Target="https://www.nationalgeographic.org/topics/oceanography/?q=&amp;page=1&amp;per_page=25&amp;content_type_category=Article&amp;content_type_category=Article%3Aleveled"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thegeographeronline.net/coasts.html"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Storm_surge"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File:The_Great_Wave_off_Kanagawa.jpg"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scoutingevent.com/010-2018OctOceanographyMB"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courses.lumenlearning.com/earthscience/chapter/tides/"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6GRG0rqrfOg"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manoa.hawaii.edu/exploringourfluidearth/physical/waves/sea-states"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en.wikipedia.org/wiki/Mid-Atlantic_Ridge" TargetMode="External"/><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hyperlink" Target="http://www.geologypage.com/2013/02/iceland.html" TargetMode="External"/><Relationship Id="rId4" Type="http://schemas.openxmlformats.org/officeDocument/2006/relationships/image" Target="../media/image24.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orldbuilding.stackexchange.com/questions/23097/creating-a-realistic-world-map-underwater-geography" TargetMode="External"/><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hyperlink" Target="http://www.openlearningworld.com/World_Geography/l6s2.htm" TargetMode="External"/><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Sea_foam" TargetMode="External"/><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en.wikipedia.org/wiki/Seawater"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en.wikipedia.org/wiki/Mysis" TargetMode="External"/><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hyperlink" Target="https://en.wikipedia.org/wiki/Macrocystis_pyrifera" TargetMode="External"/><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Opisthobranchia"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worldbuilding.stackexchange.com/questions/103863/boiling-sea-between-volcanoes" TargetMode="Externa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hyperlink" Target="http://edgeeffects.net/death-life-great-lakes/" TargetMode="External"/><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hyperlink" Target="https://en.wikipedia.org/wiki/Whale_fall" TargetMode="External"/><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hyperlink" Target="https://greatcharacterswiki.miraheze.org/wiki/Plankton_(SpongeBob_SquarePants)"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signsofmyrab.wordpress.com/2015/08/10/the-zone-bathed-in-darkness/" TargetMode="External"/><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aolendorfeport.wordpress.com/2017/09/25/sea-sponge-harvesting/" TargetMode="External"/><Relationship Id="rId2" Type="http://schemas.openxmlformats.org/officeDocument/2006/relationships/image" Target="../media/image35.jpg"/><Relationship Id="rId1" Type="http://schemas.openxmlformats.org/officeDocument/2006/relationships/slideLayout" Target="../slideLayouts/slideLayout2.xml"/><Relationship Id="rId5" Type="http://schemas.openxmlformats.org/officeDocument/2006/relationships/hyperlink" Target="http://tolweb.org/Melanocetus" TargetMode="External"/><Relationship Id="rId4" Type="http://schemas.openxmlformats.org/officeDocument/2006/relationships/image" Target="../media/image3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physics.stackexchange.com/questions/22377/why-does-change-in-speed-of-a-wave-make-it-refract" TargetMode="External"/><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cuROoDp8H2g&amp;t=296s" TargetMode="External"/><Relationship Id="rId2" Type="http://schemas.openxmlformats.org/officeDocument/2006/relationships/hyperlink" Target="https://www.youtube.com/watch?v=u7-8tiWR9x0"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Salinity"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sciencedaily.com/news/earth_climate/oceanography/" TargetMode="External"/><Relationship Id="rId2" Type="http://schemas.openxmlformats.org/officeDocument/2006/relationships/hyperlink" Target="https://tos.org/oceanography/volume" TargetMode="External"/><Relationship Id="rId1" Type="http://schemas.openxmlformats.org/officeDocument/2006/relationships/slideLayout" Target="../slideLayouts/slideLayout2.xml"/><Relationship Id="rId5" Type="http://schemas.openxmlformats.org/officeDocument/2006/relationships/hyperlink" Target="https://www.sciencemag.org/category/oceanography" TargetMode="External"/><Relationship Id="rId4" Type="http://schemas.openxmlformats.org/officeDocument/2006/relationships/hyperlink" Target="https://www.nationalgeographic.org/topics/oceanography/?q=&amp;page=1&amp;per_page=25&amp;content_type_category=Article&amp;content_type_category=Article%3Aleveled"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opentextbc.ca/strategicmanagement/chapter/conclusion/"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science4fun.info/floating-eggs-in-salt-water/"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geolog.egu.eu/2013/09/20/momentous-discoveries-in-oceanography/"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space-awareness.org/en/activities/6029/the-thermal-layers-of-oceans/"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e-education.psu.edu/earth103/node/1010"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599F1-C6AD-4B16-8313-D832B91F6B23}"/>
              </a:ext>
            </a:extLst>
          </p:cNvPr>
          <p:cNvSpPr>
            <a:spLocks noGrp="1"/>
          </p:cNvSpPr>
          <p:nvPr>
            <p:ph type="ctrTitle"/>
          </p:nvPr>
        </p:nvSpPr>
        <p:spPr/>
        <p:txBody>
          <a:bodyPr/>
          <a:lstStyle/>
          <a:p>
            <a:r>
              <a:rPr lang="en-US" dirty="0"/>
              <a:t>Oceanography </a:t>
            </a:r>
            <a:br>
              <a:rPr lang="en-US" dirty="0"/>
            </a:br>
            <a:r>
              <a:rPr lang="en-US" dirty="0"/>
              <a:t>Merit Badge</a:t>
            </a:r>
          </a:p>
        </p:txBody>
      </p:sp>
      <p:sp>
        <p:nvSpPr>
          <p:cNvPr id="3" name="Subtitle 2">
            <a:extLst>
              <a:ext uri="{FF2B5EF4-FFF2-40B4-BE49-F238E27FC236}">
                <a16:creationId xmlns:a16="http://schemas.microsoft.com/office/drawing/2014/main" id="{9E857968-9DD6-4C9E-90E0-019EAB310971}"/>
              </a:ext>
            </a:extLst>
          </p:cNvPr>
          <p:cNvSpPr>
            <a:spLocks noGrp="1"/>
          </p:cNvSpPr>
          <p:nvPr>
            <p:ph type="subTitle" idx="1"/>
          </p:nvPr>
        </p:nvSpPr>
        <p:spPr/>
        <p:txBody>
          <a:bodyPr/>
          <a:lstStyle/>
          <a:p>
            <a:r>
              <a:rPr lang="en-US" dirty="0"/>
              <a:t>Instructor: Patrick Willard</a:t>
            </a:r>
          </a:p>
        </p:txBody>
      </p:sp>
    </p:spTree>
    <p:extLst>
      <p:ext uri="{BB962C8B-B14F-4D97-AF65-F5344CB8AC3E}">
        <p14:creationId xmlns:p14="http://schemas.microsoft.com/office/powerpoint/2010/main" val="27557946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29" name="Rectangle 9">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38D7929-60AD-4A30-8724-D0EBDC8C9C58}"/>
              </a:ext>
            </a:extLst>
          </p:cNvPr>
          <p:cNvSpPr>
            <a:spLocks noGrp="1"/>
          </p:cNvSpPr>
          <p:nvPr>
            <p:ph type="title"/>
          </p:nvPr>
        </p:nvSpPr>
        <p:spPr>
          <a:xfrm>
            <a:off x="684212" y="485244"/>
            <a:ext cx="8534400" cy="1507067"/>
          </a:xfrm>
        </p:spPr>
        <p:txBody>
          <a:bodyPr>
            <a:normAutofit/>
          </a:bodyPr>
          <a:lstStyle/>
          <a:p>
            <a:r>
              <a:rPr lang="en-US" dirty="0"/>
              <a:t>The Oceanic Conveyor system</a:t>
            </a:r>
          </a:p>
        </p:txBody>
      </p:sp>
      <p:grpSp>
        <p:nvGrpSpPr>
          <p:cNvPr id="30" name="Group 11">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13">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15">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5" name="Content Placeholder 4">
            <a:extLst>
              <a:ext uri="{FF2B5EF4-FFF2-40B4-BE49-F238E27FC236}">
                <a16:creationId xmlns:a16="http://schemas.microsoft.com/office/drawing/2014/main" id="{0679A482-E615-4C4F-BFBB-C24770FB2437}"/>
              </a:ext>
            </a:extLst>
          </p:cNvPr>
          <p:cNvSpPr>
            <a:spLocks noGrp="1"/>
          </p:cNvSpPr>
          <p:nvPr>
            <p:ph idx="1"/>
          </p:nvPr>
        </p:nvSpPr>
        <p:spPr>
          <a:xfrm>
            <a:off x="684212" y="2068511"/>
            <a:ext cx="5652793" cy="3615267"/>
          </a:xfrm>
        </p:spPr>
        <p:txBody>
          <a:bodyPr>
            <a:normAutofit/>
          </a:bodyPr>
          <a:lstStyle/>
          <a:p>
            <a:r>
              <a:rPr lang="en-US" dirty="0">
                <a:solidFill>
                  <a:schemeClr val="tx1"/>
                </a:solidFill>
              </a:rPr>
              <a:t>The main ocean currants travel in great loops, from the equator to the poles.</a:t>
            </a:r>
          </a:p>
          <a:p>
            <a:endParaRPr lang="en-US" dirty="0">
              <a:solidFill>
                <a:schemeClr val="tx1"/>
              </a:solidFill>
            </a:endParaRPr>
          </a:p>
          <a:p>
            <a:r>
              <a:rPr lang="en-US" dirty="0">
                <a:solidFill>
                  <a:schemeClr val="tx1"/>
                </a:solidFill>
              </a:rPr>
              <a:t>They go clockwise in the Northern Hemisphere and counter-clockwise in the Southern Hemisphere due to the Coriolis Effect, which has to do with the Earth’s rotation. </a:t>
            </a:r>
          </a:p>
        </p:txBody>
      </p:sp>
      <p:pic>
        <p:nvPicPr>
          <p:cNvPr id="3" name="Picture 2" descr="A picture containing text, map&#10;&#10;Description automatically generated">
            <a:extLst>
              <a:ext uri="{FF2B5EF4-FFF2-40B4-BE49-F238E27FC236}">
                <a16:creationId xmlns:a16="http://schemas.microsoft.com/office/drawing/2014/main" id="{76026C3E-B699-4C8E-9585-94D89C91F33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37005" y="2038350"/>
            <a:ext cx="5712432" cy="3830822"/>
          </a:xfrm>
          <a:prstGeom prst="rect">
            <a:avLst/>
          </a:prstGeom>
        </p:spPr>
      </p:pic>
    </p:spTree>
    <p:extLst>
      <p:ext uri="{BB962C8B-B14F-4D97-AF65-F5344CB8AC3E}">
        <p14:creationId xmlns:p14="http://schemas.microsoft.com/office/powerpoint/2010/main" val="40324613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heel(1)">
                                      <p:cBhvr>
                                        <p:cTn id="12"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29" name="Rectangle 9">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38D7929-60AD-4A30-8724-D0EBDC8C9C58}"/>
              </a:ext>
            </a:extLst>
          </p:cNvPr>
          <p:cNvSpPr>
            <a:spLocks noGrp="1"/>
          </p:cNvSpPr>
          <p:nvPr>
            <p:ph type="title"/>
          </p:nvPr>
        </p:nvSpPr>
        <p:spPr>
          <a:xfrm>
            <a:off x="684212" y="485244"/>
            <a:ext cx="8534400" cy="1507067"/>
          </a:xfrm>
        </p:spPr>
        <p:txBody>
          <a:bodyPr>
            <a:normAutofit/>
          </a:bodyPr>
          <a:lstStyle/>
          <a:p>
            <a:r>
              <a:rPr lang="en-US" dirty="0"/>
              <a:t>The Oceanic Conveyor system</a:t>
            </a:r>
          </a:p>
        </p:txBody>
      </p:sp>
      <p:grpSp>
        <p:nvGrpSpPr>
          <p:cNvPr id="30" name="Group 11">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13">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15">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5" name="Content Placeholder 4">
            <a:extLst>
              <a:ext uri="{FF2B5EF4-FFF2-40B4-BE49-F238E27FC236}">
                <a16:creationId xmlns:a16="http://schemas.microsoft.com/office/drawing/2014/main" id="{0679A482-E615-4C4F-BFBB-C24770FB2437}"/>
              </a:ext>
            </a:extLst>
          </p:cNvPr>
          <p:cNvSpPr>
            <a:spLocks noGrp="1"/>
          </p:cNvSpPr>
          <p:nvPr>
            <p:ph idx="1"/>
          </p:nvPr>
        </p:nvSpPr>
        <p:spPr>
          <a:xfrm>
            <a:off x="684212" y="2068511"/>
            <a:ext cx="5184960" cy="3615267"/>
          </a:xfrm>
        </p:spPr>
        <p:txBody>
          <a:bodyPr>
            <a:normAutofit fontScale="92500" lnSpcReduction="20000"/>
          </a:bodyPr>
          <a:lstStyle/>
          <a:p>
            <a:r>
              <a:rPr lang="en-US" dirty="0">
                <a:solidFill>
                  <a:schemeClr val="tx1"/>
                </a:solidFill>
              </a:rPr>
              <a:t>Closest to us, the California Currant takes cold water from Alaska down past the West Coast of North America to Central America, where the currant breaks west. It travels all the way to near the Philippines and Japan where it bends North.</a:t>
            </a:r>
          </a:p>
          <a:p>
            <a:endParaRPr lang="en-US" dirty="0">
              <a:solidFill>
                <a:schemeClr val="tx1"/>
              </a:solidFill>
            </a:endParaRPr>
          </a:p>
          <a:p>
            <a:r>
              <a:rPr lang="en-US" dirty="0">
                <a:solidFill>
                  <a:schemeClr val="tx1"/>
                </a:solidFill>
              </a:rPr>
              <a:t>The Kuroshio Currant then takes that warm water north to Japan and the East Coast of Asia, where it mingles with the cold water from the </a:t>
            </a:r>
            <a:r>
              <a:rPr lang="en-US" dirty="0" err="1">
                <a:solidFill>
                  <a:schemeClr val="tx1"/>
                </a:solidFill>
              </a:rPr>
              <a:t>Oyashio</a:t>
            </a:r>
            <a:r>
              <a:rPr lang="en-US" dirty="0">
                <a:solidFill>
                  <a:schemeClr val="tx1"/>
                </a:solidFill>
              </a:rPr>
              <a:t> Arctic Currant and the water moves back to Alaska.</a:t>
            </a:r>
          </a:p>
        </p:txBody>
      </p:sp>
      <p:pic>
        <p:nvPicPr>
          <p:cNvPr id="3" name="Picture 2" descr="A close up of a map&#10;&#10;Description automatically generated">
            <a:extLst>
              <a:ext uri="{FF2B5EF4-FFF2-40B4-BE49-F238E27FC236}">
                <a16:creationId xmlns:a16="http://schemas.microsoft.com/office/drawing/2014/main" id="{13355B97-80B4-491C-9E09-B60886AE944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882745" y="1950357"/>
            <a:ext cx="5080000" cy="3683000"/>
          </a:xfrm>
          <a:prstGeom prst="rect">
            <a:avLst/>
          </a:prstGeom>
        </p:spPr>
      </p:pic>
    </p:spTree>
    <p:extLst>
      <p:ext uri="{BB962C8B-B14F-4D97-AF65-F5344CB8AC3E}">
        <p14:creationId xmlns:p14="http://schemas.microsoft.com/office/powerpoint/2010/main" val="7051452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circle(in)">
                                      <p:cBhvr>
                                        <p:cTn id="12"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29" name="Rectangle 9">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38D7929-60AD-4A30-8724-D0EBDC8C9C58}"/>
              </a:ext>
            </a:extLst>
          </p:cNvPr>
          <p:cNvSpPr>
            <a:spLocks noGrp="1"/>
          </p:cNvSpPr>
          <p:nvPr>
            <p:ph type="title"/>
          </p:nvPr>
        </p:nvSpPr>
        <p:spPr>
          <a:xfrm>
            <a:off x="684212" y="485244"/>
            <a:ext cx="8534400" cy="1507067"/>
          </a:xfrm>
        </p:spPr>
        <p:txBody>
          <a:bodyPr>
            <a:normAutofit/>
          </a:bodyPr>
          <a:lstStyle/>
          <a:p>
            <a:r>
              <a:rPr lang="en-US" dirty="0"/>
              <a:t>The Oceanic Conveyor system</a:t>
            </a:r>
          </a:p>
        </p:txBody>
      </p:sp>
      <p:grpSp>
        <p:nvGrpSpPr>
          <p:cNvPr id="30" name="Group 11">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13">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15">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5" name="Content Placeholder 4">
            <a:extLst>
              <a:ext uri="{FF2B5EF4-FFF2-40B4-BE49-F238E27FC236}">
                <a16:creationId xmlns:a16="http://schemas.microsoft.com/office/drawing/2014/main" id="{0679A482-E615-4C4F-BFBB-C24770FB2437}"/>
              </a:ext>
            </a:extLst>
          </p:cNvPr>
          <p:cNvSpPr>
            <a:spLocks noGrp="1"/>
          </p:cNvSpPr>
          <p:nvPr>
            <p:ph idx="1"/>
          </p:nvPr>
        </p:nvSpPr>
        <p:spPr>
          <a:xfrm>
            <a:off x="684212" y="2068511"/>
            <a:ext cx="8534400" cy="3615267"/>
          </a:xfrm>
        </p:spPr>
        <p:txBody>
          <a:bodyPr>
            <a:normAutofit/>
          </a:bodyPr>
          <a:lstStyle/>
          <a:p>
            <a:r>
              <a:rPr lang="en-US" dirty="0">
                <a:solidFill>
                  <a:schemeClr val="tx1"/>
                </a:solidFill>
              </a:rPr>
              <a:t>Because these densities are often determined by temperature, the Earth gets a phenomena in the ocean – underwater waterfalls</a:t>
            </a:r>
          </a:p>
          <a:p>
            <a:endParaRPr lang="en-US" dirty="0">
              <a:solidFill>
                <a:schemeClr val="tx1"/>
              </a:solidFill>
            </a:endParaRPr>
          </a:p>
          <a:p>
            <a:r>
              <a:rPr lang="en-US" dirty="0">
                <a:solidFill>
                  <a:schemeClr val="tx1"/>
                </a:solidFill>
              </a:rPr>
              <a:t>The largest of these is the Denmark Strait Cataract, between Greenland and Iceland. This waterfall has a fall rate of 5,000,000 cubic meters per SECOND. This is over 4,000 more volume than the largest terrestrial waterfall – Victoria Falls</a:t>
            </a:r>
          </a:p>
          <a:p>
            <a:endParaRPr lang="en-US" dirty="0">
              <a:solidFill>
                <a:schemeClr val="tx1"/>
              </a:solidFill>
            </a:endParaRPr>
          </a:p>
        </p:txBody>
      </p:sp>
      <p:pic>
        <p:nvPicPr>
          <p:cNvPr id="3" name="Picture 2" descr="A close up of a map&#10;&#10;Description automatically generated">
            <a:extLst>
              <a:ext uri="{FF2B5EF4-FFF2-40B4-BE49-F238E27FC236}">
                <a16:creationId xmlns:a16="http://schemas.microsoft.com/office/drawing/2014/main" id="{82017757-9815-4657-A7DA-FDD34C9657B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926726" y="417589"/>
            <a:ext cx="3035733" cy="2771624"/>
          </a:xfrm>
          <a:prstGeom prst="rect">
            <a:avLst/>
          </a:prstGeom>
        </p:spPr>
      </p:pic>
      <p:pic>
        <p:nvPicPr>
          <p:cNvPr id="8" name="Picture 7" descr="A body of water&#10;&#10;Description automatically generated">
            <a:extLst>
              <a:ext uri="{FF2B5EF4-FFF2-40B4-BE49-F238E27FC236}">
                <a16:creationId xmlns:a16="http://schemas.microsoft.com/office/drawing/2014/main" id="{4B95A41C-8337-4F19-BE8E-DAF204EFA01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216154" y="3683001"/>
            <a:ext cx="2528712" cy="1896534"/>
          </a:xfrm>
          <a:prstGeom prst="rect">
            <a:avLst/>
          </a:prstGeom>
        </p:spPr>
      </p:pic>
    </p:spTree>
    <p:extLst>
      <p:ext uri="{BB962C8B-B14F-4D97-AF65-F5344CB8AC3E}">
        <p14:creationId xmlns:p14="http://schemas.microsoft.com/office/powerpoint/2010/main" val="16115285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29" name="Rectangle 9">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38D7929-60AD-4A30-8724-D0EBDC8C9C58}"/>
              </a:ext>
            </a:extLst>
          </p:cNvPr>
          <p:cNvSpPr>
            <a:spLocks noGrp="1"/>
          </p:cNvSpPr>
          <p:nvPr>
            <p:ph type="title"/>
          </p:nvPr>
        </p:nvSpPr>
        <p:spPr>
          <a:xfrm>
            <a:off x="684212" y="485244"/>
            <a:ext cx="8534400" cy="1507067"/>
          </a:xfrm>
        </p:spPr>
        <p:txBody>
          <a:bodyPr>
            <a:normAutofit/>
          </a:bodyPr>
          <a:lstStyle/>
          <a:p>
            <a:r>
              <a:rPr lang="en-US" dirty="0"/>
              <a:t>The Oceanic Conveyor system</a:t>
            </a:r>
          </a:p>
        </p:txBody>
      </p:sp>
      <p:grpSp>
        <p:nvGrpSpPr>
          <p:cNvPr id="30" name="Group 11">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13">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15">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pic>
        <p:nvPicPr>
          <p:cNvPr id="10" name="Content Placeholder 9" descr="A close up of a map&#10;&#10;Description automatically generated">
            <a:extLst>
              <a:ext uri="{FF2B5EF4-FFF2-40B4-BE49-F238E27FC236}">
                <a16:creationId xmlns:a16="http://schemas.microsoft.com/office/drawing/2014/main" id="{A767BE4C-4F6B-40E3-9C1A-A56CD0317FBF}"/>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24536" y="1621630"/>
            <a:ext cx="9279399" cy="4686097"/>
          </a:xfrm>
        </p:spPr>
      </p:pic>
      <p:sp>
        <p:nvSpPr>
          <p:cNvPr id="11" name="TextBox 10">
            <a:extLst>
              <a:ext uri="{FF2B5EF4-FFF2-40B4-BE49-F238E27FC236}">
                <a16:creationId xmlns:a16="http://schemas.microsoft.com/office/drawing/2014/main" id="{66EFB989-755B-4EBB-8E25-4204C0D36FD8}"/>
              </a:ext>
            </a:extLst>
          </p:cNvPr>
          <p:cNvSpPr txBox="1"/>
          <p:nvPr/>
        </p:nvSpPr>
        <p:spPr>
          <a:xfrm>
            <a:off x="1372464" y="4300538"/>
            <a:ext cx="7157897" cy="230832"/>
          </a:xfrm>
          <a:prstGeom prst="rect">
            <a:avLst/>
          </a:prstGeom>
          <a:noFill/>
        </p:spPr>
        <p:txBody>
          <a:bodyPr wrap="square" rtlCol="0">
            <a:spAutoFit/>
          </a:bodyPr>
          <a:lstStyle/>
          <a:p>
            <a:r>
              <a:rPr lang="en-US" sz="900" dirty="0">
                <a:hlinkClick r:id="rId4" tooltip="https://creativecommons.org/licenses/by-sa/3.0/"/>
              </a:rPr>
              <a:t>BY-SA</a:t>
            </a:r>
            <a:endParaRPr lang="en-US" sz="900" dirty="0"/>
          </a:p>
        </p:txBody>
      </p:sp>
    </p:spTree>
    <p:extLst>
      <p:ext uri="{BB962C8B-B14F-4D97-AF65-F5344CB8AC3E}">
        <p14:creationId xmlns:p14="http://schemas.microsoft.com/office/powerpoint/2010/main" val="23339391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29" name="Rectangle 9">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38D7929-60AD-4A30-8724-D0EBDC8C9C58}"/>
              </a:ext>
            </a:extLst>
          </p:cNvPr>
          <p:cNvSpPr>
            <a:spLocks noGrp="1"/>
          </p:cNvSpPr>
          <p:nvPr>
            <p:ph type="title"/>
          </p:nvPr>
        </p:nvSpPr>
        <p:spPr>
          <a:xfrm>
            <a:off x="684212" y="485244"/>
            <a:ext cx="8534400" cy="1507067"/>
          </a:xfrm>
        </p:spPr>
        <p:txBody>
          <a:bodyPr>
            <a:normAutofit/>
          </a:bodyPr>
          <a:lstStyle/>
          <a:p>
            <a:r>
              <a:rPr lang="en-US" dirty="0"/>
              <a:t>So how does this effect the climate?</a:t>
            </a:r>
          </a:p>
        </p:txBody>
      </p:sp>
      <p:grpSp>
        <p:nvGrpSpPr>
          <p:cNvPr id="30" name="Group 11">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13">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15">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pic>
        <p:nvPicPr>
          <p:cNvPr id="10" name="Content Placeholder 9" descr="A close up of a map&#10;&#10;Description automatically generated">
            <a:extLst>
              <a:ext uri="{FF2B5EF4-FFF2-40B4-BE49-F238E27FC236}">
                <a16:creationId xmlns:a16="http://schemas.microsoft.com/office/drawing/2014/main" id="{A767BE4C-4F6B-40E3-9C1A-A56CD0317FBF}"/>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16197" y="1969776"/>
            <a:ext cx="5761861" cy="2909740"/>
          </a:xfrm>
        </p:spPr>
      </p:pic>
      <p:sp>
        <p:nvSpPr>
          <p:cNvPr id="11" name="TextBox 10">
            <a:extLst>
              <a:ext uri="{FF2B5EF4-FFF2-40B4-BE49-F238E27FC236}">
                <a16:creationId xmlns:a16="http://schemas.microsoft.com/office/drawing/2014/main" id="{66EFB989-755B-4EBB-8E25-4204C0D36FD8}"/>
              </a:ext>
            </a:extLst>
          </p:cNvPr>
          <p:cNvSpPr txBox="1"/>
          <p:nvPr/>
        </p:nvSpPr>
        <p:spPr>
          <a:xfrm>
            <a:off x="1372464" y="4300538"/>
            <a:ext cx="7157897" cy="230832"/>
          </a:xfrm>
          <a:prstGeom prst="rect">
            <a:avLst/>
          </a:prstGeom>
          <a:noFill/>
        </p:spPr>
        <p:txBody>
          <a:bodyPr wrap="square" rtlCol="0">
            <a:spAutoFit/>
          </a:bodyPr>
          <a:lstStyle/>
          <a:p>
            <a:r>
              <a:rPr lang="en-US" sz="900" dirty="0">
                <a:hlinkClick r:id="rId4" tooltip="https://creativecommons.org/licenses/by-sa/3.0/"/>
              </a:rPr>
              <a:t>BY-SA</a:t>
            </a:r>
            <a:endParaRPr lang="en-US" sz="900" dirty="0"/>
          </a:p>
        </p:txBody>
      </p:sp>
      <p:pic>
        <p:nvPicPr>
          <p:cNvPr id="18" name="Picture 17" descr="A picture containing text&#10;&#10;Description automatically generated">
            <a:extLst>
              <a:ext uri="{FF2B5EF4-FFF2-40B4-BE49-F238E27FC236}">
                <a16:creationId xmlns:a16="http://schemas.microsoft.com/office/drawing/2014/main" id="{9021FAE2-491D-4350-9C3A-710D50D7DCC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181924" y="978811"/>
            <a:ext cx="5688606" cy="4612511"/>
          </a:xfrm>
          <a:prstGeom prst="rect">
            <a:avLst/>
          </a:prstGeom>
        </p:spPr>
      </p:pic>
      <p:sp>
        <p:nvSpPr>
          <p:cNvPr id="20" name="TextBox 19">
            <a:extLst>
              <a:ext uri="{FF2B5EF4-FFF2-40B4-BE49-F238E27FC236}">
                <a16:creationId xmlns:a16="http://schemas.microsoft.com/office/drawing/2014/main" id="{B33839AD-4481-4EE3-9042-D56111F5589A}"/>
              </a:ext>
            </a:extLst>
          </p:cNvPr>
          <p:cNvSpPr txBox="1"/>
          <p:nvPr/>
        </p:nvSpPr>
        <p:spPr>
          <a:xfrm>
            <a:off x="446567" y="4953000"/>
            <a:ext cx="6985591" cy="923330"/>
          </a:xfrm>
          <a:prstGeom prst="rect">
            <a:avLst/>
          </a:prstGeom>
          <a:noFill/>
        </p:spPr>
        <p:txBody>
          <a:bodyPr wrap="square" rtlCol="0">
            <a:spAutoFit/>
          </a:bodyPr>
          <a:lstStyle/>
          <a:p>
            <a:r>
              <a:rPr lang="en-US" dirty="0"/>
              <a:t>Predominant wind conditions are greatly determined by water temperature and the water in the major ocean currants. </a:t>
            </a:r>
          </a:p>
        </p:txBody>
      </p:sp>
    </p:spTree>
    <p:extLst>
      <p:ext uri="{BB962C8B-B14F-4D97-AF65-F5344CB8AC3E}">
        <p14:creationId xmlns:p14="http://schemas.microsoft.com/office/powerpoint/2010/main" val="20828762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29" name="Rectangle 9">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38D7929-60AD-4A30-8724-D0EBDC8C9C58}"/>
              </a:ext>
            </a:extLst>
          </p:cNvPr>
          <p:cNvSpPr>
            <a:spLocks noGrp="1"/>
          </p:cNvSpPr>
          <p:nvPr>
            <p:ph type="title"/>
          </p:nvPr>
        </p:nvSpPr>
        <p:spPr>
          <a:xfrm>
            <a:off x="684212" y="485244"/>
            <a:ext cx="8534400" cy="1507067"/>
          </a:xfrm>
        </p:spPr>
        <p:txBody>
          <a:bodyPr>
            <a:normAutofit/>
          </a:bodyPr>
          <a:lstStyle/>
          <a:p>
            <a:r>
              <a:rPr lang="en-US" dirty="0"/>
              <a:t>So how does this effect the climate?</a:t>
            </a:r>
          </a:p>
        </p:txBody>
      </p:sp>
      <p:grpSp>
        <p:nvGrpSpPr>
          <p:cNvPr id="30" name="Group 11">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13">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15">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pic>
        <p:nvPicPr>
          <p:cNvPr id="10" name="Content Placeholder 9" descr="A close up of a map&#10;&#10;Description automatically generated">
            <a:extLst>
              <a:ext uri="{FF2B5EF4-FFF2-40B4-BE49-F238E27FC236}">
                <a16:creationId xmlns:a16="http://schemas.microsoft.com/office/drawing/2014/main" id="{A767BE4C-4F6B-40E3-9C1A-A56CD0317FBF}"/>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16197" y="1969776"/>
            <a:ext cx="5761861" cy="2909740"/>
          </a:xfrm>
        </p:spPr>
      </p:pic>
      <p:sp>
        <p:nvSpPr>
          <p:cNvPr id="11" name="TextBox 10">
            <a:extLst>
              <a:ext uri="{FF2B5EF4-FFF2-40B4-BE49-F238E27FC236}">
                <a16:creationId xmlns:a16="http://schemas.microsoft.com/office/drawing/2014/main" id="{66EFB989-755B-4EBB-8E25-4204C0D36FD8}"/>
              </a:ext>
            </a:extLst>
          </p:cNvPr>
          <p:cNvSpPr txBox="1"/>
          <p:nvPr/>
        </p:nvSpPr>
        <p:spPr>
          <a:xfrm>
            <a:off x="1372464" y="4300538"/>
            <a:ext cx="7157897" cy="230832"/>
          </a:xfrm>
          <a:prstGeom prst="rect">
            <a:avLst/>
          </a:prstGeom>
          <a:noFill/>
        </p:spPr>
        <p:txBody>
          <a:bodyPr wrap="square" rtlCol="0">
            <a:spAutoFit/>
          </a:bodyPr>
          <a:lstStyle/>
          <a:p>
            <a:r>
              <a:rPr lang="en-US" sz="900" dirty="0">
                <a:hlinkClick r:id="rId4" tooltip="https://creativecommons.org/licenses/by-sa/3.0/"/>
              </a:rPr>
              <a:t>BY-SA</a:t>
            </a:r>
            <a:endParaRPr lang="en-US" sz="900" dirty="0"/>
          </a:p>
        </p:txBody>
      </p:sp>
      <p:sp>
        <p:nvSpPr>
          <p:cNvPr id="20" name="TextBox 19">
            <a:extLst>
              <a:ext uri="{FF2B5EF4-FFF2-40B4-BE49-F238E27FC236}">
                <a16:creationId xmlns:a16="http://schemas.microsoft.com/office/drawing/2014/main" id="{B33839AD-4481-4EE3-9042-D56111F5589A}"/>
              </a:ext>
            </a:extLst>
          </p:cNvPr>
          <p:cNvSpPr txBox="1"/>
          <p:nvPr/>
        </p:nvSpPr>
        <p:spPr>
          <a:xfrm>
            <a:off x="446567" y="4953000"/>
            <a:ext cx="6985591" cy="1200329"/>
          </a:xfrm>
          <a:prstGeom prst="rect">
            <a:avLst/>
          </a:prstGeom>
          <a:noFill/>
        </p:spPr>
        <p:txBody>
          <a:bodyPr wrap="square" rtlCol="0">
            <a:spAutoFit/>
          </a:bodyPr>
          <a:lstStyle/>
          <a:p>
            <a:r>
              <a:rPr lang="en-US" dirty="0"/>
              <a:t>Hurricanes / Cyclones take warm water from tropical regions of the ocean and take them to the north or south, bringing with it all of that warm water and energy. This greatly effects the weather in these areas.</a:t>
            </a:r>
          </a:p>
        </p:txBody>
      </p:sp>
      <p:pic>
        <p:nvPicPr>
          <p:cNvPr id="3" name="Picture 2" descr="A picture containing water, sheep&#10;&#10;Description automatically generated">
            <a:extLst>
              <a:ext uri="{FF2B5EF4-FFF2-40B4-BE49-F238E27FC236}">
                <a16:creationId xmlns:a16="http://schemas.microsoft.com/office/drawing/2014/main" id="{011B1446-C0B1-4E69-A092-4D91216B600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408955" y="2095981"/>
            <a:ext cx="5619314" cy="2809657"/>
          </a:xfrm>
          <a:prstGeom prst="rect">
            <a:avLst/>
          </a:prstGeom>
        </p:spPr>
      </p:pic>
    </p:spTree>
    <p:extLst>
      <p:ext uri="{BB962C8B-B14F-4D97-AF65-F5344CB8AC3E}">
        <p14:creationId xmlns:p14="http://schemas.microsoft.com/office/powerpoint/2010/main" val="17150130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EF426-C086-423E-8E1B-CD5458F79210}"/>
              </a:ext>
            </a:extLst>
          </p:cNvPr>
          <p:cNvSpPr>
            <a:spLocks noGrp="1"/>
          </p:cNvSpPr>
          <p:nvPr>
            <p:ph type="title"/>
          </p:nvPr>
        </p:nvSpPr>
        <p:spPr/>
        <p:txBody>
          <a:bodyPr/>
          <a:lstStyle/>
          <a:p>
            <a:r>
              <a:rPr lang="en-US" dirty="0"/>
              <a:t>End of Day 1 / Essay Prep</a:t>
            </a:r>
          </a:p>
        </p:txBody>
      </p:sp>
      <p:sp>
        <p:nvSpPr>
          <p:cNvPr id="3" name="Content Placeholder 2">
            <a:extLst>
              <a:ext uri="{FF2B5EF4-FFF2-40B4-BE49-F238E27FC236}">
                <a16:creationId xmlns:a16="http://schemas.microsoft.com/office/drawing/2014/main" id="{294C78B0-EDCE-4697-8612-F77329DA6082}"/>
              </a:ext>
            </a:extLst>
          </p:cNvPr>
          <p:cNvSpPr>
            <a:spLocks noGrp="1"/>
          </p:cNvSpPr>
          <p:nvPr>
            <p:ph idx="1"/>
          </p:nvPr>
        </p:nvSpPr>
        <p:spPr/>
        <p:txBody>
          <a:bodyPr>
            <a:normAutofit fontScale="92500" lnSpcReduction="10000"/>
          </a:bodyPr>
          <a:lstStyle/>
          <a:p>
            <a:r>
              <a:rPr lang="en-US" dirty="0"/>
              <a:t>For Requirement 9, you will asked to write a 500 word essay on a book or article about Oceanography. Here are some options </a:t>
            </a:r>
          </a:p>
          <a:p>
            <a:r>
              <a:rPr lang="en-US" dirty="0">
                <a:hlinkClick r:id="rId2"/>
              </a:rPr>
              <a:t>https://tos.org/oceanography/volume</a:t>
            </a:r>
            <a:endParaRPr lang="en-US" dirty="0"/>
          </a:p>
          <a:p>
            <a:r>
              <a:rPr lang="en-US" dirty="0">
                <a:hlinkClick r:id="rId3"/>
              </a:rPr>
              <a:t>https://www.sciencedaily.com/news/earth_climate/oceanography/</a:t>
            </a:r>
            <a:endParaRPr lang="en-US" dirty="0"/>
          </a:p>
          <a:p>
            <a:r>
              <a:rPr lang="en-US" dirty="0">
                <a:hlinkClick r:id="rId4"/>
              </a:rPr>
              <a:t>https://www.nationalgeographic.org/topics/oceanography/?q=&amp;page=1&amp;per_page=25&amp;content_type_category=Article&amp;content_type_category=Article%3Aleveled</a:t>
            </a:r>
            <a:endParaRPr lang="en-US" dirty="0"/>
          </a:p>
          <a:p>
            <a:r>
              <a:rPr lang="en-US" dirty="0">
                <a:hlinkClick r:id="rId5"/>
              </a:rPr>
              <a:t>https://www.sciencemag.org/category/oceanography#</a:t>
            </a:r>
            <a:endParaRPr lang="en-US" dirty="0"/>
          </a:p>
          <a:p>
            <a:r>
              <a:rPr lang="en-US" dirty="0"/>
              <a:t>Please let me know by Thursday what article or book you will be reading for your report.</a:t>
            </a:r>
          </a:p>
          <a:p>
            <a:endParaRPr lang="en-US" dirty="0"/>
          </a:p>
        </p:txBody>
      </p:sp>
    </p:spTree>
    <p:extLst>
      <p:ext uri="{BB962C8B-B14F-4D97-AF65-F5344CB8AC3E}">
        <p14:creationId xmlns:p14="http://schemas.microsoft.com/office/powerpoint/2010/main" val="2909362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D325F-DFBE-4660-92C3-C989642F6D2E}"/>
              </a:ext>
            </a:extLst>
          </p:cNvPr>
          <p:cNvSpPr>
            <a:spLocks noGrp="1"/>
          </p:cNvSpPr>
          <p:nvPr>
            <p:ph type="title"/>
          </p:nvPr>
        </p:nvSpPr>
        <p:spPr/>
        <p:txBody>
          <a:bodyPr/>
          <a:lstStyle/>
          <a:p>
            <a:r>
              <a:rPr lang="en-US" dirty="0"/>
              <a:t>Types of Waves</a:t>
            </a:r>
          </a:p>
        </p:txBody>
      </p:sp>
      <p:sp>
        <p:nvSpPr>
          <p:cNvPr id="3" name="Content Placeholder 2">
            <a:extLst>
              <a:ext uri="{FF2B5EF4-FFF2-40B4-BE49-F238E27FC236}">
                <a16:creationId xmlns:a16="http://schemas.microsoft.com/office/drawing/2014/main" id="{9FF68DAE-F9C4-46CB-9B0E-168167EBB21E}"/>
              </a:ext>
            </a:extLst>
          </p:cNvPr>
          <p:cNvSpPr>
            <a:spLocks noGrp="1"/>
          </p:cNvSpPr>
          <p:nvPr>
            <p:ph idx="1"/>
          </p:nvPr>
        </p:nvSpPr>
        <p:spPr>
          <a:xfrm>
            <a:off x="684212" y="685800"/>
            <a:ext cx="4929510" cy="3615267"/>
          </a:xfrm>
        </p:spPr>
        <p:txBody>
          <a:bodyPr/>
          <a:lstStyle/>
          <a:p>
            <a:pPr marL="0" indent="0">
              <a:buNone/>
            </a:pPr>
            <a:endParaRPr lang="en-US" dirty="0"/>
          </a:p>
          <a:p>
            <a:r>
              <a:rPr lang="en-US" dirty="0"/>
              <a:t>There are many different types of waves in the ocean, not just the ones you can see:</a:t>
            </a:r>
          </a:p>
          <a:p>
            <a:pPr lvl="1"/>
            <a:r>
              <a:rPr lang="en-US" dirty="0"/>
              <a:t>Breakers at the most common wave seen at the beach. These occur when the  wave crashes on top of its self. </a:t>
            </a:r>
          </a:p>
          <a:p>
            <a:pPr lvl="1"/>
            <a:r>
              <a:rPr lang="en-US" dirty="0"/>
              <a:t>This effect is amplified by the shallow water near the coast</a:t>
            </a:r>
          </a:p>
          <a:p>
            <a:pPr lvl="1"/>
            <a:endParaRPr lang="en-US" dirty="0"/>
          </a:p>
          <a:p>
            <a:pPr lvl="1"/>
            <a:endParaRPr lang="en-US" dirty="0"/>
          </a:p>
        </p:txBody>
      </p:sp>
      <p:pic>
        <p:nvPicPr>
          <p:cNvPr id="5" name="Picture 4" descr="A close up of a map&#10;&#10;Description automatically generated">
            <a:extLst>
              <a:ext uri="{FF2B5EF4-FFF2-40B4-BE49-F238E27FC236}">
                <a16:creationId xmlns:a16="http://schemas.microsoft.com/office/drawing/2014/main" id="{88E5B7E2-C9DC-419D-84FA-296CD58A95B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509995" y="863601"/>
            <a:ext cx="6606890" cy="3437466"/>
          </a:xfrm>
          <a:prstGeom prst="rect">
            <a:avLst/>
          </a:prstGeom>
        </p:spPr>
      </p:pic>
    </p:spTree>
    <p:extLst>
      <p:ext uri="{BB962C8B-B14F-4D97-AF65-F5344CB8AC3E}">
        <p14:creationId xmlns:p14="http://schemas.microsoft.com/office/powerpoint/2010/main" val="16995515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D325F-DFBE-4660-92C3-C989642F6D2E}"/>
              </a:ext>
            </a:extLst>
          </p:cNvPr>
          <p:cNvSpPr>
            <a:spLocks noGrp="1"/>
          </p:cNvSpPr>
          <p:nvPr>
            <p:ph type="title"/>
          </p:nvPr>
        </p:nvSpPr>
        <p:spPr/>
        <p:txBody>
          <a:bodyPr/>
          <a:lstStyle/>
          <a:p>
            <a:r>
              <a:rPr lang="en-US" dirty="0"/>
              <a:t>Types of waves</a:t>
            </a:r>
          </a:p>
        </p:txBody>
      </p:sp>
      <p:sp>
        <p:nvSpPr>
          <p:cNvPr id="3" name="Content Placeholder 2">
            <a:extLst>
              <a:ext uri="{FF2B5EF4-FFF2-40B4-BE49-F238E27FC236}">
                <a16:creationId xmlns:a16="http://schemas.microsoft.com/office/drawing/2014/main" id="{9FF68DAE-F9C4-46CB-9B0E-168167EBB21E}"/>
              </a:ext>
            </a:extLst>
          </p:cNvPr>
          <p:cNvSpPr>
            <a:spLocks noGrp="1"/>
          </p:cNvSpPr>
          <p:nvPr>
            <p:ph idx="1"/>
          </p:nvPr>
        </p:nvSpPr>
        <p:spPr>
          <a:xfrm>
            <a:off x="684212" y="685801"/>
            <a:ext cx="10596932" cy="2174358"/>
          </a:xfrm>
        </p:spPr>
        <p:txBody>
          <a:bodyPr/>
          <a:lstStyle/>
          <a:p>
            <a:pPr marL="0" indent="0">
              <a:buNone/>
            </a:pPr>
            <a:endParaRPr lang="en-US" dirty="0"/>
          </a:p>
          <a:p>
            <a:r>
              <a:rPr lang="en-US" dirty="0"/>
              <a:t>Storm Surge is the rise in seawater level caused by a storm. It is caused by the storm’s wind pushing additional water onshore. </a:t>
            </a:r>
          </a:p>
          <a:p>
            <a:r>
              <a:rPr lang="en-US" dirty="0"/>
              <a:t>For it to be considered ‘Storm Surge’ this rise in sea level must be solely due to a present storm, not geologic or other activity.</a:t>
            </a:r>
          </a:p>
          <a:p>
            <a:pPr lvl="1"/>
            <a:endParaRPr lang="en-US" dirty="0"/>
          </a:p>
          <a:p>
            <a:pPr lvl="1"/>
            <a:endParaRPr lang="en-US" dirty="0"/>
          </a:p>
        </p:txBody>
      </p:sp>
      <p:pic>
        <p:nvPicPr>
          <p:cNvPr id="6" name="Picture 5" descr="A picture containing drawing&#10;&#10;Description automatically generated">
            <a:extLst>
              <a:ext uri="{FF2B5EF4-FFF2-40B4-BE49-F238E27FC236}">
                <a16:creationId xmlns:a16="http://schemas.microsoft.com/office/drawing/2014/main" id="{604157C0-266F-4ABE-B94A-59853633636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119791" y="2493567"/>
            <a:ext cx="7098821" cy="2360357"/>
          </a:xfrm>
          <a:prstGeom prst="rect">
            <a:avLst/>
          </a:prstGeom>
        </p:spPr>
      </p:pic>
    </p:spTree>
    <p:extLst>
      <p:ext uri="{BB962C8B-B14F-4D97-AF65-F5344CB8AC3E}">
        <p14:creationId xmlns:p14="http://schemas.microsoft.com/office/powerpoint/2010/main" val="31222933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F1D9-EFC7-4B07-AF4B-72E259C62354}"/>
              </a:ext>
            </a:extLst>
          </p:cNvPr>
          <p:cNvSpPr>
            <a:spLocks noGrp="1"/>
          </p:cNvSpPr>
          <p:nvPr>
            <p:ph type="title"/>
          </p:nvPr>
        </p:nvSpPr>
        <p:spPr/>
        <p:txBody>
          <a:bodyPr/>
          <a:lstStyle/>
          <a:p>
            <a:r>
              <a:rPr lang="en-US" dirty="0"/>
              <a:t>Types of waves</a:t>
            </a:r>
          </a:p>
        </p:txBody>
      </p:sp>
      <p:sp>
        <p:nvSpPr>
          <p:cNvPr id="3" name="Content Placeholder 2">
            <a:extLst>
              <a:ext uri="{FF2B5EF4-FFF2-40B4-BE49-F238E27FC236}">
                <a16:creationId xmlns:a16="http://schemas.microsoft.com/office/drawing/2014/main" id="{48286192-71AA-4B93-91F8-33896F046B46}"/>
              </a:ext>
            </a:extLst>
          </p:cNvPr>
          <p:cNvSpPr>
            <a:spLocks noGrp="1"/>
          </p:cNvSpPr>
          <p:nvPr>
            <p:ph idx="1"/>
          </p:nvPr>
        </p:nvSpPr>
        <p:spPr>
          <a:xfrm>
            <a:off x="684212" y="685800"/>
            <a:ext cx="6769211" cy="3615267"/>
          </a:xfrm>
        </p:spPr>
        <p:txBody>
          <a:bodyPr>
            <a:normAutofit fontScale="85000" lnSpcReduction="20000"/>
          </a:bodyPr>
          <a:lstStyle/>
          <a:p>
            <a:r>
              <a:rPr lang="en-US" dirty="0"/>
              <a:t>A Tsunami is a giant wave caused by an earthquake or a volcanic eruption usually under the sea. For it to be a Tsunami, there must be a geological cause</a:t>
            </a:r>
          </a:p>
          <a:p>
            <a:endParaRPr lang="en-US" dirty="0"/>
          </a:p>
          <a:p>
            <a:r>
              <a:rPr lang="en-US" dirty="0"/>
              <a:t>Tsunami waves travel fast, often as fast as a jet. They only slow when they get into shallow water where their size begins to be evident. </a:t>
            </a:r>
          </a:p>
          <a:p>
            <a:endParaRPr lang="en-US" dirty="0"/>
          </a:p>
          <a:p>
            <a:r>
              <a:rPr lang="en-US" dirty="0"/>
              <a:t>A Tsunami acts like a giant Breaker, pulling water out to sea before crashing it back.</a:t>
            </a:r>
          </a:p>
          <a:p>
            <a:endParaRPr lang="en-US" dirty="0"/>
          </a:p>
          <a:p>
            <a:r>
              <a:rPr lang="en-US" dirty="0"/>
              <a:t>If you are ever at the beach and the water starts going very far out to sea, get to higher ground ASAP!</a:t>
            </a:r>
          </a:p>
        </p:txBody>
      </p:sp>
      <p:pic>
        <p:nvPicPr>
          <p:cNvPr id="5" name="Picture 4" descr="A close up of a mountain&#10;&#10;Description automatically generated">
            <a:extLst>
              <a:ext uri="{FF2B5EF4-FFF2-40B4-BE49-F238E27FC236}">
                <a16:creationId xmlns:a16="http://schemas.microsoft.com/office/drawing/2014/main" id="{D3FA4F2C-E7E8-4951-A1A1-8BA80D83305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37273" y="685800"/>
            <a:ext cx="4321384" cy="3929605"/>
          </a:xfrm>
          <a:prstGeom prst="rect">
            <a:avLst/>
          </a:prstGeom>
        </p:spPr>
      </p:pic>
      <p:sp>
        <p:nvSpPr>
          <p:cNvPr id="7" name="TextBox 6">
            <a:extLst>
              <a:ext uri="{FF2B5EF4-FFF2-40B4-BE49-F238E27FC236}">
                <a16:creationId xmlns:a16="http://schemas.microsoft.com/office/drawing/2014/main" id="{25C9191F-0F1E-473E-B771-A44C072E41AB}"/>
              </a:ext>
            </a:extLst>
          </p:cNvPr>
          <p:cNvSpPr txBox="1"/>
          <p:nvPr/>
        </p:nvSpPr>
        <p:spPr>
          <a:xfrm>
            <a:off x="7537273" y="4922874"/>
            <a:ext cx="4321384" cy="369332"/>
          </a:xfrm>
          <a:prstGeom prst="rect">
            <a:avLst/>
          </a:prstGeom>
          <a:noFill/>
        </p:spPr>
        <p:txBody>
          <a:bodyPr wrap="square" rtlCol="0">
            <a:spAutoFit/>
          </a:bodyPr>
          <a:lstStyle/>
          <a:p>
            <a:r>
              <a:rPr lang="en-US" dirty="0"/>
              <a:t>The Great Wave off Kanagawa</a:t>
            </a:r>
          </a:p>
        </p:txBody>
      </p:sp>
    </p:spTree>
    <p:extLst>
      <p:ext uri="{BB962C8B-B14F-4D97-AF65-F5344CB8AC3E}">
        <p14:creationId xmlns:p14="http://schemas.microsoft.com/office/powerpoint/2010/main" val="20483410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80">
                                          <p:stCondLst>
                                            <p:cond delay="0"/>
                                          </p:stCondLst>
                                        </p:cTn>
                                        <p:tgtEl>
                                          <p:spTgt spid="3">
                                            <p:txEl>
                                              <p:pRg st="2" end="2"/>
                                            </p:txEl>
                                          </p:spTgt>
                                        </p:tgtEl>
                                      </p:cBhvr>
                                    </p:animEffect>
                                    <p:anim calcmode="lin" valueType="num">
                                      <p:cBhvr>
                                        <p:cTn id="2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2" end="2"/>
                                            </p:txEl>
                                          </p:spTgt>
                                        </p:tgtEl>
                                      </p:cBhvr>
                                      <p:to x="100000" y="60000"/>
                                    </p:animScale>
                                    <p:animScale>
                                      <p:cBhvr>
                                        <p:cTn id="32" dur="166" decel="50000">
                                          <p:stCondLst>
                                            <p:cond delay="676"/>
                                          </p:stCondLst>
                                        </p:cTn>
                                        <p:tgtEl>
                                          <p:spTgt spid="3">
                                            <p:txEl>
                                              <p:pRg st="2" end="2"/>
                                            </p:txEl>
                                          </p:spTgt>
                                        </p:tgtEl>
                                      </p:cBhvr>
                                      <p:to x="100000" y="100000"/>
                                    </p:animScale>
                                    <p:animScale>
                                      <p:cBhvr>
                                        <p:cTn id="33" dur="26">
                                          <p:stCondLst>
                                            <p:cond delay="1312"/>
                                          </p:stCondLst>
                                        </p:cTn>
                                        <p:tgtEl>
                                          <p:spTgt spid="3">
                                            <p:txEl>
                                              <p:pRg st="2" end="2"/>
                                            </p:txEl>
                                          </p:spTgt>
                                        </p:tgtEl>
                                      </p:cBhvr>
                                      <p:to x="100000" y="80000"/>
                                    </p:animScale>
                                    <p:animScale>
                                      <p:cBhvr>
                                        <p:cTn id="34" dur="166" decel="50000">
                                          <p:stCondLst>
                                            <p:cond delay="1338"/>
                                          </p:stCondLst>
                                        </p:cTn>
                                        <p:tgtEl>
                                          <p:spTgt spid="3">
                                            <p:txEl>
                                              <p:pRg st="2" end="2"/>
                                            </p:txEl>
                                          </p:spTgt>
                                        </p:tgtEl>
                                      </p:cBhvr>
                                      <p:to x="100000" y="100000"/>
                                    </p:animScale>
                                    <p:animScale>
                                      <p:cBhvr>
                                        <p:cTn id="35" dur="26">
                                          <p:stCondLst>
                                            <p:cond delay="1642"/>
                                          </p:stCondLst>
                                        </p:cTn>
                                        <p:tgtEl>
                                          <p:spTgt spid="3">
                                            <p:txEl>
                                              <p:pRg st="2" end="2"/>
                                            </p:txEl>
                                          </p:spTgt>
                                        </p:tgtEl>
                                      </p:cBhvr>
                                      <p:to x="100000" y="90000"/>
                                    </p:animScale>
                                    <p:animScale>
                                      <p:cBhvr>
                                        <p:cTn id="36" dur="166" decel="50000">
                                          <p:stCondLst>
                                            <p:cond delay="1668"/>
                                          </p:stCondLst>
                                        </p:cTn>
                                        <p:tgtEl>
                                          <p:spTgt spid="3">
                                            <p:txEl>
                                              <p:pRg st="2" end="2"/>
                                            </p:txEl>
                                          </p:spTgt>
                                        </p:tgtEl>
                                      </p:cBhvr>
                                      <p:to x="100000" y="100000"/>
                                    </p:animScale>
                                    <p:animScale>
                                      <p:cBhvr>
                                        <p:cTn id="37" dur="26">
                                          <p:stCondLst>
                                            <p:cond delay="1808"/>
                                          </p:stCondLst>
                                        </p:cTn>
                                        <p:tgtEl>
                                          <p:spTgt spid="3">
                                            <p:txEl>
                                              <p:pRg st="2" end="2"/>
                                            </p:txEl>
                                          </p:spTgt>
                                        </p:tgtEl>
                                      </p:cBhvr>
                                      <p:to x="100000" y="95000"/>
                                    </p:animScale>
                                    <p:animScale>
                                      <p:cBhvr>
                                        <p:cTn id="38" dur="166" decel="50000">
                                          <p:stCondLst>
                                            <p:cond delay="1834"/>
                                          </p:stCondLst>
                                        </p:cTn>
                                        <p:tgtEl>
                                          <p:spTgt spid="3">
                                            <p:txEl>
                                              <p:pRg st="2" end="2"/>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wipe(down)">
                                      <p:cBhvr>
                                        <p:cTn id="43" dur="580">
                                          <p:stCondLst>
                                            <p:cond delay="0"/>
                                          </p:stCondLst>
                                        </p:cTn>
                                        <p:tgtEl>
                                          <p:spTgt spid="3">
                                            <p:txEl>
                                              <p:pRg st="4" end="4"/>
                                            </p:txEl>
                                          </p:spTgt>
                                        </p:tgtEl>
                                      </p:cBhvr>
                                    </p:animEffect>
                                    <p:anim calcmode="lin" valueType="num">
                                      <p:cBhvr>
                                        <p:cTn id="44"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4" end="4"/>
                                            </p:txEl>
                                          </p:spTgt>
                                        </p:tgtEl>
                                      </p:cBhvr>
                                      <p:to x="100000" y="60000"/>
                                    </p:animScale>
                                    <p:animScale>
                                      <p:cBhvr>
                                        <p:cTn id="50" dur="166" decel="50000">
                                          <p:stCondLst>
                                            <p:cond delay="676"/>
                                          </p:stCondLst>
                                        </p:cTn>
                                        <p:tgtEl>
                                          <p:spTgt spid="3">
                                            <p:txEl>
                                              <p:pRg st="4" end="4"/>
                                            </p:txEl>
                                          </p:spTgt>
                                        </p:tgtEl>
                                      </p:cBhvr>
                                      <p:to x="100000" y="100000"/>
                                    </p:animScale>
                                    <p:animScale>
                                      <p:cBhvr>
                                        <p:cTn id="51" dur="26">
                                          <p:stCondLst>
                                            <p:cond delay="1312"/>
                                          </p:stCondLst>
                                        </p:cTn>
                                        <p:tgtEl>
                                          <p:spTgt spid="3">
                                            <p:txEl>
                                              <p:pRg st="4" end="4"/>
                                            </p:txEl>
                                          </p:spTgt>
                                        </p:tgtEl>
                                      </p:cBhvr>
                                      <p:to x="100000" y="80000"/>
                                    </p:animScale>
                                    <p:animScale>
                                      <p:cBhvr>
                                        <p:cTn id="52" dur="166" decel="50000">
                                          <p:stCondLst>
                                            <p:cond delay="1338"/>
                                          </p:stCondLst>
                                        </p:cTn>
                                        <p:tgtEl>
                                          <p:spTgt spid="3">
                                            <p:txEl>
                                              <p:pRg st="4" end="4"/>
                                            </p:txEl>
                                          </p:spTgt>
                                        </p:tgtEl>
                                      </p:cBhvr>
                                      <p:to x="100000" y="100000"/>
                                    </p:animScale>
                                    <p:animScale>
                                      <p:cBhvr>
                                        <p:cTn id="53" dur="26">
                                          <p:stCondLst>
                                            <p:cond delay="1642"/>
                                          </p:stCondLst>
                                        </p:cTn>
                                        <p:tgtEl>
                                          <p:spTgt spid="3">
                                            <p:txEl>
                                              <p:pRg st="4" end="4"/>
                                            </p:txEl>
                                          </p:spTgt>
                                        </p:tgtEl>
                                      </p:cBhvr>
                                      <p:to x="100000" y="90000"/>
                                    </p:animScale>
                                    <p:animScale>
                                      <p:cBhvr>
                                        <p:cTn id="54" dur="166" decel="50000">
                                          <p:stCondLst>
                                            <p:cond delay="1668"/>
                                          </p:stCondLst>
                                        </p:cTn>
                                        <p:tgtEl>
                                          <p:spTgt spid="3">
                                            <p:txEl>
                                              <p:pRg st="4" end="4"/>
                                            </p:txEl>
                                          </p:spTgt>
                                        </p:tgtEl>
                                      </p:cBhvr>
                                      <p:to x="100000" y="100000"/>
                                    </p:animScale>
                                    <p:animScale>
                                      <p:cBhvr>
                                        <p:cTn id="55" dur="26">
                                          <p:stCondLst>
                                            <p:cond delay="1808"/>
                                          </p:stCondLst>
                                        </p:cTn>
                                        <p:tgtEl>
                                          <p:spTgt spid="3">
                                            <p:txEl>
                                              <p:pRg st="4" end="4"/>
                                            </p:txEl>
                                          </p:spTgt>
                                        </p:tgtEl>
                                      </p:cBhvr>
                                      <p:to x="100000" y="95000"/>
                                    </p:animScale>
                                    <p:animScale>
                                      <p:cBhvr>
                                        <p:cTn id="56" dur="166" decel="50000">
                                          <p:stCondLst>
                                            <p:cond delay="1834"/>
                                          </p:stCondLst>
                                        </p:cTn>
                                        <p:tgtEl>
                                          <p:spTgt spid="3">
                                            <p:txEl>
                                              <p:pRg st="4" end="4"/>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Effect transition="in" filter="wipe(down)">
                                      <p:cBhvr>
                                        <p:cTn id="61" dur="580">
                                          <p:stCondLst>
                                            <p:cond delay="0"/>
                                          </p:stCondLst>
                                        </p:cTn>
                                        <p:tgtEl>
                                          <p:spTgt spid="3">
                                            <p:txEl>
                                              <p:pRg st="6" end="6"/>
                                            </p:txEl>
                                          </p:spTgt>
                                        </p:tgtEl>
                                      </p:cBhvr>
                                    </p:animEffect>
                                    <p:anim calcmode="lin" valueType="num">
                                      <p:cBhvr>
                                        <p:cTn id="62"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6" end="6"/>
                                            </p:txEl>
                                          </p:spTgt>
                                        </p:tgtEl>
                                      </p:cBhvr>
                                      <p:to x="100000" y="60000"/>
                                    </p:animScale>
                                    <p:animScale>
                                      <p:cBhvr>
                                        <p:cTn id="68" dur="166" decel="50000">
                                          <p:stCondLst>
                                            <p:cond delay="676"/>
                                          </p:stCondLst>
                                        </p:cTn>
                                        <p:tgtEl>
                                          <p:spTgt spid="3">
                                            <p:txEl>
                                              <p:pRg st="6" end="6"/>
                                            </p:txEl>
                                          </p:spTgt>
                                        </p:tgtEl>
                                      </p:cBhvr>
                                      <p:to x="100000" y="100000"/>
                                    </p:animScale>
                                    <p:animScale>
                                      <p:cBhvr>
                                        <p:cTn id="69" dur="26">
                                          <p:stCondLst>
                                            <p:cond delay="1312"/>
                                          </p:stCondLst>
                                        </p:cTn>
                                        <p:tgtEl>
                                          <p:spTgt spid="3">
                                            <p:txEl>
                                              <p:pRg st="6" end="6"/>
                                            </p:txEl>
                                          </p:spTgt>
                                        </p:tgtEl>
                                      </p:cBhvr>
                                      <p:to x="100000" y="80000"/>
                                    </p:animScale>
                                    <p:animScale>
                                      <p:cBhvr>
                                        <p:cTn id="70" dur="166" decel="50000">
                                          <p:stCondLst>
                                            <p:cond delay="1338"/>
                                          </p:stCondLst>
                                        </p:cTn>
                                        <p:tgtEl>
                                          <p:spTgt spid="3">
                                            <p:txEl>
                                              <p:pRg st="6" end="6"/>
                                            </p:txEl>
                                          </p:spTgt>
                                        </p:tgtEl>
                                      </p:cBhvr>
                                      <p:to x="100000" y="100000"/>
                                    </p:animScale>
                                    <p:animScale>
                                      <p:cBhvr>
                                        <p:cTn id="71" dur="26">
                                          <p:stCondLst>
                                            <p:cond delay="1642"/>
                                          </p:stCondLst>
                                        </p:cTn>
                                        <p:tgtEl>
                                          <p:spTgt spid="3">
                                            <p:txEl>
                                              <p:pRg st="6" end="6"/>
                                            </p:txEl>
                                          </p:spTgt>
                                        </p:tgtEl>
                                      </p:cBhvr>
                                      <p:to x="100000" y="90000"/>
                                    </p:animScale>
                                    <p:animScale>
                                      <p:cBhvr>
                                        <p:cTn id="72" dur="166" decel="50000">
                                          <p:stCondLst>
                                            <p:cond delay="1668"/>
                                          </p:stCondLst>
                                        </p:cTn>
                                        <p:tgtEl>
                                          <p:spTgt spid="3">
                                            <p:txEl>
                                              <p:pRg st="6" end="6"/>
                                            </p:txEl>
                                          </p:spTgt>
                                        </p:tgtEl>
                                      </p:cBhvr>
                                      <p:to x="100000" y="100000"/>
                                    </p:animScale>
                                    <p:animScale>
                                      <p:cBhvr>
                                        <p:cTn id="73" dur="26">
                                          <p:stCondLst>
                                            <p:cond delay="1808"/>
                                          </p:stCondLst>
                                        </p:cTn>
                                        <p:tgtEl>
                                          <p:spTgt spid="3">
                                            <p:txEl>
                                              <p:pRg st="6" end="6"/>
                                            </p:txEl>
                                          </p:spTgt>
                                        </p:tgtEl>
                                      </p:cBhvr>
                                      <p:to x="100000" y="95000"/>
                                    </p:animScale>
                                    <p:animScale>
                                      <p:cBhvr>
                                        <p:cTn id="74" dur="166" decel="50000">
                                          <p:stCondLst>
                                            <p:cond delay="1834"/>
                                          </p:stCondLst>
                                        </p:cTn>
                                        <p:tgtEl>
                                          <p:spTgt spid="3">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5977175-6AE6-4984-BB34-2BED15F9DF0B}"/>
              </a:ext>
            </a:extLst>
          </p:cNvPr>
          <p:cNvSpPr>
            <a:spLocks noGrp="1"/>
          </p:cNvSpPr>
          <p:nvPr>
            <p:ph type="title"/>
          </p:nvPr>
        </p:nvSpPr>
        <p:spPr>
          <a:xfrm>
            <a:off x="684212" y="485244"/>
            <a:ext cx="8534400" cy="1507067"/>
          </a:xfrm>
        </p:spPr>
        <p:txBody>
          <a:bodyPr>
            <a:normAutofit/>
          </a:bodyPr>
          <a:lstStyle/>
          <a:p>
            <a:r>
              <a:rPr lang="en-US" dirty="0"/>
              <a:t>Oceanography	</a:t>
            </a:r>
          </a:p>
        </p:txBody>
      </p:sp>
      <p:grpSp>
        <p:nvGrpSpPr>
          <p:cNvPr id="13" name="Group 12">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4" name="Straight Connector 13">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6" name="Content Placeholder 5">
            <a:extLst>
              <a:ext uri="{FF2B5EF4-FFF2-40B4-BE49-F238E27FC236}">
                <a16:creationId xmlns:a16="http://schemas.microsoft.com/office/drawing/2014/main" id="{A3382ABC-56E0-4A60-8B54-6C67AE12FDDA}"/>
              </a:ext>
            </a:extLst>
          </p:cNvPr>
          <p:cNvSpPr>
            <a:spLocks noGrp="1"/>
          </p:cNvSpPr>
          <p:nvPr>
            <p:ph idx="1"/>
          </p:nvPr>
        </p:nvSpPr>
        <p:spPr>
          <a:xfrm>
            <a:off x="684212" y="2068511"/>
            <a:ext cx="5411788" cy="3615267"/>
          </a:xfrm>
        </p:spPr>
        <p:txBody>
          <a:bodyPr>
            <a:normAutofit/>
          </a:bodyPr>
          <a:lstStyle/>
          <a:p>
            <a:r>
              <a:rPr lang="en-US" dirty="0">
                <a:solidFill>
                  <a:schemeClr val="tx1"/>
                </a:solidFill>
              </a:rPr>
              <a:t>Oceanography – The branch of Science that deals with the Physical and Biological properties and phenomena of the sea. </a:t>
            </a:r>
          </a:p>
        </p:txBody>
      </p:sp>
      <p:pic>
        <p:nvPicPr>
          <p:cNvPr id="8" name="Picture 7" descr="A picture containing drawing, sign&#10;&#10;Description automatically generated">
            <a:extLst>
              <a:ext uri="{FF2B5EF4-FFF2-40B4-BE49-F238E27FC236}">
                <a16:creationId xmlns:a16="http://schemas.microsoft.com/office/drawing/2014/main" id="{C5D7473E-F8C7-411F-8A25-39462EEB514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5999" y="1992310"/>
            <a:ext cx="3691467" cy="3691467"/>
          </a:xfrm>
          <a:prstGeom prst="rect">
            <a:avLst/>
          </a:prstGeom>
        </p:spPr>
      </p:pic>
    </p:spTree>
    <p:extLst>
      <p:ext uri="{BB962C8B-B14F-4D97-AF65-F5344CB8AC3E}">
        <p14:creationId xmlns:p14="http://schemas.microsoft.com/office/powerpoint/2010/main" val="3195246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F587-44CD-4E01-9D1A-D0911E51F77F}"/>
              </a:ext>
            </a:extLst>
          </p:cNvPr>
          <p:cNvSpPr>
            <a:spLocks noGrp="1"/>
          </p:cNvSpPr>
          <p:nvPr>
            <p:ph type="title"/>
          </p:nvPr>
        </p:nvSpPr>
        <p:spPr/>
        <p:txBody>
          <a:bodyPr/>
          <a:lstStyle/>
          <a:p>
            <a:r>
              <a:rPr lang="en-US" dirty="0"/>
              <a:t>Types of waves</a:t>
            </a:r>
          </a:p>
        </p:txBody>
      </p:sp>
      <p:sp>
        <p:nvSpPr>
          <p:cNvPr id="3" name="Content Placeholder 2">
            <a:extLst>
              <a:ext uri="{FF2B5EF4-FFF2-40B4-BE49-F238E27FC236}">
                <a16:creationId xmlns:a16="http://schemas.microsoft.com/office/drawing/2014/main" id="{4C0DC07F-36C5-455C-9562-853116EBE0A4}"/>
              </a:ext>
            </a:extLst>
          </p:cNvPr>
          <p:cNvSpPr>
            <a:spLocks noGrp="1"/>
          </p:cNvSpPr>
          <p:nvPr>
            <p:ph idx="1"/>
          </p:nvPr>
        </p:nvSpPr>
        <p:spPr>
          <a:xfrm>
            <a:off x="684212" y="685800"/>
            <a:ext cx="4982941" cy="3615267"/>
          </a:xfrm>
        </p:spPr>
        <p:txBody>
          <a:bodyPr>
            <a:normAutofit/>
          </a:bodyPr>
          <a:lstStyle/>
          <a:p>
            <a:r>
              <a:rPr lang="en-US" dirty="0"/>
              <a:t>Tidal waves are the regularly occurring, shallow waver waves caused by the gravitation between the Sun, Moon and Earth.</a:t>
            </a:r>
          </a:p>
          <a:p>
            <a:endParaRPr lang="en-US" dirty="0"/>
          </a:p>
          <a:p>
            <a:endParaRPr lang="en-US" dirty="0"/>
          </a:p>
          <a:p>
            <a:r>
              <a:rPr lang="en-US" dirty="0"/>
              <a:t>A spring tide has the biggest difference between high and low tide, a Neap tide the smallest difference</a:t>
            </a:r>
          </a:p>
        </p:txBody>
      </p:sp>
      <p:pic>
        <p:nvPicPr>
          <p:cNvPr id="8" name="Picture 7" descr="A picture containing clock, game&#10;&#10;Description automatically generated">
            <a:extLst>
              <a:ext uri="{FF2B5EF4-FFF2-40B4-BE49-F238E27FC236}">
                <a16:creationId xmlns:a16="http://schemas.microsoft.com/office/drawing/2014/main" id="{87A33862-761B-4F4D-9A41-5D84AEE57C0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667153" y="685800"/>
            <a:ext cx="5549458" cy="4522808"/>
          </a:xfrm>
          <a:prstGeom prst="rect">
            <a:avLst/>
          </a:prstGeom>
        </p:spPr>
      </p:pic>
    </p:spTree>
    <p:extLst>
      <p:ext uri="{BB962C8B-B14F-4D97-AF65-F5344CB8AC3E}">
        <p14:creationId xmlns:p14="http://schemas.microsoft.com/office/powerpoint/2010/main" val="35342507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D51AA-1ED5-40EC-A62E-DE1A67A695B7}"/>
              </a:ext>
            </a:extLst>
          </p:cNvPr>
          <p:cNvSpPr>
            <a:spLocks noGrp="1"/>
          </p:cNvSpPr>
          <p:nvPr>
            <p:ph type="title"/>
          </p:nvPr>
        </p:nvSpPr>
        <p:spPr/>
        <p:txBody>
          <a:bodyPr/>
          <a:lstStyle/>
          <a:p>
            <a:r>
              <a:rPr lang="en-US" dirty="0"/>
              <a:t>Types of waves</a:t>
            </a:r>
          </a:p>
        </p:txBody>
      </p:sp>
      <p:sp>
        <p:nvSpPr>
          <p:cNvPr id="3" name="Content Placeholder 2">
            <a:extLst>
              <a:ext uri="{FF2B5EF4-FFF2-40B4-BE49-F238E27FC236}">
                <a16:creationId xmlns:a16="http://schemas.microsoft.com/office/drawing/2014/main" id="{4C91DBE9-2614-46E9-A303-103C5119A086}"/>
              </a:ext>
            </a:extLst>
          </p:cNvPr>
          <p:cNvSpPr>
            <a:spLocks noGrp="1"/>
          </p:cNvSpPr>
          <p:nvPr>
            <p:ph idx="1"/>
          </p:nvPr>
        </p:nvSpPr>
        <p:spPr/>
        <p:txBody>
          <a:bodyPr/>
          <a:lstStyle/>
          <a:p>
            <a:r>
              <a:rPr lang="en-US" dirty="0"/>
              <a:t>Tidal Bore is a phenomena where the waves from the ocean will go up a river or stream, reversing the flow for a distance upstream</a:t>
            </a:r>
          </a:p>
          <a:p>
            <a:r>
              <a:rPr lang="en-US" dirty="0"/>
              <a:t>Tidal Bore is a type of Tidal Wave</a:t>
            </a:r>
          </a:p>
          <a:p>
            <a:r>
              <a:rPr lang="en-US" dirty="0"/>
              <a:t>The most famous of these occur in the Bay of Fundy, in the Canadian provinces of New Brunswick and Nova Scotia</a:t>
            </a:r>
          </a:p>
        </p:txBody>
      </p:sp>
      <p:pic>
        <p:nvPicPr>
          <p:cNvPr id="8" name="Picture 7" descr="A person standing on a beach&#10;&#10;Description automatically generated">
            <a:extLst>
              <a:ext uri="{FF2B5EF4-FFF2-40B4-BE49-F238E27FC236}">
                <a16:creationId xmlns:a16="http://schemas.microsoft.com/office/drawing/2014/main" id="{D68A6DA3-D131-42E0-86AE-947F05A1F22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6000" y="3715472"/>
            <a:ext cx="5175170" cy="2911033"/>
          </a:xfrm>
          <a:prstGeom prst="rect">
            <a:avLst/>
          </a:prstGeom>
        </p:spPr>
      </p:pic>
    </p:spTree>
    <p:extLst>
      <p:ext uri="{BB962C8B-B14F-4D97-AF65-F5344CB8AC3E}">
        <p14:creationId xmlns:p14="http://schemas.microsoft.com/office/powerpoint/2010/main" val="4229916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BCFB2-071A-4F3B-ABB7-9055D6D8CD6A}"/>
              </a:ext>
            </a:extLst>
          </p:cNvPr>
          <p:cNvSpPr>
            <a:spLocks noGrp="1"/>
          </p:cNvSpPr>
          <p:nvPr>
            <p:ph type="title"/>
          </p:nvPr>
        </p:nvSpPr>
        <p:spPr/>
        <p:txBody>
          <a:bodyPr/>
          <a:lstStyle/>
          <a:p>
            <a:r>
              <a:rPr lang="en-US" dirty="0"/>
              <a:t>Types of waves</a:t>
            </a:r>
          </a:p>
        </p:txBody>
      </p:sp>
      <p:sp>
        <p:nvSpPr>
          <p:cNvPr id="3" name="Content Placeholder 2">
            <a:extLst>
              <a:ext uri="{FF2B5EF4-FFF2-40B4-BE49-F238E27FC236}">
                <a16:creationId xmlns:a16="http://schemas.microsoft.com/office/drawing/2014/main" id="{0D66D228-71C7-4F00-94FB-3BEF3217AE4E}"/>
              </a:ext>
            </a:extLst>
          </p:cNvPr>
          <p:cNvSpPr>
            <a:spLocks noGrp="1"/>
          </p:cNvSpPr>
          <p:nvPr>
            <p:ph idx="1"/>
          </p:nvPr>
        </p:nvSpPr>
        <p:spPr/>
        <p:txBody>
          <a:bodyPr>
            <a:normAutofit lnSpcReduction="10000"/>
          </a:bodyPr>
          <a:lstStyle/>
          <a:p>
            <a:r>
              <a:rPr lang="en-US" dirty="0"/>
              <a:t>What is the difference between Sea, Swell and Surf</a:t>
            </a:r>
          </a:p>
          <a:p>
            <a:endParaRPr lang="en-US" dirty="0"/>
          </a:p>
          <a:p>
            <a:pPr lvl="1"/>
            <a:r>
              <a:rPr lang="en-US" dirty="0"/>
              <a:t>Sea – The Sea is the ocean water. As it is warmed by the Sun and the wind, waves might begin to form. If the wind and currants are active for long enough, Swell will occur</a:t>
            </a:r>
          </a:p>
          <a:p>
            <a:pPr lvl="1"/>
            <a:r>
              <a:rPr lang="en-US" dirty="0"/>
              <a:t>Swell – When waves begin to have an organized patter of intervals. This Swell will begin to travel outward from its creation point, usually a storm out in the ocean.</a:t>
            </a:r>
          </a:p>
          <a:p>
            <a:pPr lvl="1"/>
            <a:r>
              <a:rPr lang="en-US" dirty="0"/>
              <a:t>Surf – As the Swell approaches land, and Breakers form, you get a condition known as Surf, where the waves form a foamy, bubbly surface</a:t>
            </a:r>
          </a:p>
          <a:p>
            <a:pPr lvl="1"/>
            <a:endParaRPr lang="en-US" dirty="0"/>
          </a:p>
        </p:txBody>
      </p:sp>
      <p:pic>
        <p:nvPicPr>
          <p:cNvPr id="14" name="Picture 13" descr="A close up of a logo&#10;&#10;Description automatically generated">
            <a:extLst>
              <a:ext uri="{FF2B5EF4-FFF2-40B4-BE49-F238E27FC236}">
                <a16:creationId xmlns:a16="http://schemas.microsoft.com/office/drawing/2014/main" id="{D4E7D346-39EC-47E4-98AC-191381A9DC9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951412" y="3716317"/>
            <a:ext cx="6556376" cy="2803784"/>
          </a:xfrm>
          <a:prstGeom prst="rect">
            <a:avLst/>
          </a:prstGeom>
        </p:spPr>
      </p:pic>
    </p:spTree>
    <p:extLst>
      <p:ext uri="{BB962C8B-B14F-4D97-AF65-F5344CB8AC3E}">
        <p14:creationId xmlns:p14="http://schemas.microsoft.com/office/powerpoint/2010/main" val="15948007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C5D65E-3944-4A0B-B96A-01A507CBA57E}"/>
              </a:ext>
            </a:extLst>
          </p:cNvPr>
          <p:cNvSpPr>
            <a:spLocks noGrp="1"/>
          </p:cNvSpPr>
          <p:nvPr>
            <p:ph type="title"/>
          </p:nvPr>
        </p:nvSpPr>
        <p:spPr>
          <a:xfrm>
            <a:off x="684212" y="485244"/>
            <a:ext cx="8534400" cy="1507067"/>
          </a:xfrm>
        </p:spPr>
        <p:txBody>
          <a:bodyPr>
            <a:normAutofit/>
          </a:bodyPr>
          <a:lstStyle/>
          <a:p>
            <a:r>
              <a:rPr lang="en-US" dirty="0"/>
              <a:t>Underwater topography	</a:t>
            </a:r>
          </a:p>
        </p:txBody>
      </p:sp>
      <p:grpSp>
        <p:nvGrpSpPr>
          <p:cNvPr id="10" name="Group 9">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3" name="Content Placeholder 2">
            <a:extLst>
              <a:ext uri="{FF2B5EF4-FFF2-40B4-BE49-F238E27FC236}">
                <a16:creationId xmlns:a16="http://schemas.microsoft.com/office/drawing/2014/main" id="{E93D3B11-242C-45BE-935D-2EFAACE3605B}"/>
              </a:ext>
            </a:extLst>
          </p:cNvPr>
          <p:cNvSpPr>
            <a:spLocks noGrp="1"/>
          </p:cNvSpPr>
          <p:nvPr>
            <p:ph idx="1"/>
          </p:nvPr>
        </p:nvSpPr>
        <p:spPr>
          <a:xfrm>
            <a:off x="684212" y="2068511"/>
            <a:ext cx="4836912" cy="3615267"/>
          </a:xfrm>
        </p:spPr>
        <p:txBody>
          <a:bodyPr>
            <a:normAutofit lnSpcReduction="10000"/>
          </a:bodyPr>
          <a:lstStyle/>
          <a:p>
            <a:r>
              <a:rPr lang="en-US" dirty="0">
                <a:solidFill>
                  <a:schemeClr val="tx1"/>
                </a:solidFill>
              </a:rPr>
              <a:t>Because under the oceans is over 70% of the Earth’s surface, much of the planet’s geological activity takes place underwater. </a:t>
            </a:r>
          </a:p>
          <a:p>
            <a:endParaRPr lang="en-US" dirty="0">
              <a:solidFill>
                <a:schemeClr val="tx1"/>
              </a:solidFill>
            </a:endParaRPr>
          </a:p>
          <a:p>
            <a:r>
              <a:rPr lang="en-US" dirty="0">
                <a:solidFill>
                  <a:schemeClr val="tx1"/>
                </a:solidFill>
              </a:rPr>
              <a:t>In fact, the Earth’s longest mountain range, the Mid-Atlantic Ridge stretches over 10,000 miles and its spreading causes the Atlantic Ocean to grow by 1 inch a year. </a:t>
            </a:r>
          </a:p>
        </p:txBody>
      </p:sp>
      <p:pic>
        <p:nvPicPr>
          <p:cNvPr id="5" name="Picture 4" descr="A close up of a colorful background&#10;&#10;Description automatically generated">
            <a:extLst>
              <a:ext uri="{FF2B5EF4-FFF2-40B4-BE49-F238E27FC236}">
                <a16:creationId xmlns:a16="http://schemas.microsoft.com/office/drawing/2014/main" id="{F080C40B-1E54-4F73-9545-8EB60C471A4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589905" y="1656146"/>
            <a:ext cx="4117200" cy="4516054"/>
          </a:xfrm>
          <a:prstGeom prst="rect">
            <a:avLst/>
          </a:prstGeom>
        </p:spPr>
      </p:pic>
      <p:pic>
        <p:nvPicPr>
          <p:cNvPr id="9" name="Picture 8" descr="A close up of a map&#10;&#10;Description automatically generated">
            <a:extLst>
              <a:ext uri="{FF2B5EF4-FFF2-40B4-BE49-F238E27FC236}">
                <a16:creationId xmlns:a16="http://schemas.microsoft.com/office/drawing/2014/main" id="{8A760B84-923B-4FE7-966F-A018D7DC522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775886" y="315455"/>
            <a:ext cx="2381250" cy="2466975"/>
          </a:xfrm>
          <a:prstGeom prst="rect">
            <a:avLst/>
          </a:prstGeom>
        </p:spPr>
      </p:pic>
    </p:spTree>
    <p:extLst>
      <p:ext uri="{BB962C8B-B14F-4D97-AF65-F5344CB8AC3E}">
        <p14:creationId xmlns:p14="http://schemas.microsoft.com/office/powerpoint/2010/main" val="36366887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heel(1)">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1852070-465C-45EC-A6B2-8F0A0FEADFFE}"/>
              </a:ext>
            </a:extLst>
          </p:cNvPr>
          <p:cNvSpPr>
            <a:spLocks noGrp="1"/>
          </p:cNvSpPr>
          <p:nvPr>
            <p:ph type="title"/>
          </p:nvPr>
        </p:nvSpPr>
        <p:spPr>
          <a:xfrm>
            <a:off x="684212" y="485244"/>
            <a:ext cx="8534400" cy="1507067"/>
          </a:xfrm>
        </p:spPr>
        <p:txBody>
          <a:bodyPr>
            <a:normAutofit/>
          </a:bodyPr>
          <a:lstStyle/>
          <a:p>
            <a:r>
              <a:rPr lang="en-US" dirty="0"/>
              <a:t>Underwater topography</a:t>
            </a:r>
          </a:p>
        </p:txBody>
      </p:sp>
      <p:grpSp>
        <p:nvGrpSpPr>
          <p:cNvPr id="12" name="Group 11">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5" name="Content Placeholder 4">
            <a:extLst>
              <a:ext uri="{FF2B5EF4-FFF2-40B4-BE49-F238E27FC236}">
                <a16:creationId xmlns:a16="http://schemas.microsoft.com/office/drawing/2014/main" id="{5F6D46D7-C304-4FB0-9E6B-133E87A79A4F}"/>
              </a:ext>
            </a:extLst>
          </p:cNvPr>
          <p:cNvSpPr>
            <a:spLocks noGrp="1"/>
          </p:cNvSpPr>
          <p:nvPr>
            <p:ph idx="1"/>
          </p:nvPr>
        </p:nvSpPr>
        <p:spPr>
          <a:xfrm>
            <a:off x="954352" y="2034116"/>
            <a:ext cx="8534400" cy="3615267"/>
          </a:xfrm>
        </p:spPr>
        <p:txBody>
          <a:bodyPr>
            <a:normAutofit fontScale="77500" lnSpcReduction="20000"/>
          </a:bodyPr>
          <a:lstStyle/>
          <a:p>
            <a:pPr lvl="0">
              <a:buClr>
                <a:prstClr val="white"/>
              </a:buClr>
            </a:pPr>
            <a:r>
              <a:rPr lang="en-US" sz="1800" dirty="0">
                <a:solidFill>
                  <a:prstClr val="white"/>
                </a:solidFill>
              </a:rPr>
              <a:t>For requirement 4, you will need to make a cross-section drawing of some underwater topography features and show me your drawings tomorrow. </a:t>
            </a:r>
          </a:p>
          <a:p>
            <a:pPr marL="0" indent="0">
              <a:buNone/>
            </a:pPr>
            <a:endParaRPr lang="en-US" dirty="0">
              <a:solidFill>
                <a:schemeClr val="tx1"/>
              </a:solidFill>
            </a:endParaRPr>
          </a:p>
          <a:p>
            <a:r>
              <a:rPr lang="en-US" dirty="0">
                <a:solidFill>
                  <a:schemeClr val="tx1"/>
                </a:solidFill>
              </a:rPr>
              <a:t>Features you will need to include are:</a:t>
            </a:r>
          </a:p>
          <a:p>
            <a:pPr lvl="1"/>
            <a:r>
              <a:rPr lang="en-US" dirty="0">
                <a:solidFill>
                  <a:schemeClr val="tx1"/>
                </a:solidFill>
              </a:rPr>
              <a:t>Seamount – an underwater mountain</a:t>
            </a:r>
          </a:p>
          <a:p>
            <a:pPr lvl="1"/>
            <a:r>
              <a:rPr lang="en-US" dirty="0">
                <a:solidFill>
                  <a:schemeClr val="tx1"/>
                </a:solidFill>
              </a:rPr>
              <a:t>Guyot – a Seamount with a flat top</a:t>
            </a:r>
          </a:p>
          <a:p>
            <a:pPr lvl="1"/>
            <a:r>
              <a:rPr lang="en-US" dirty="0">
                <a:solidFill>
                  <a:schemeClr val="tx1"/>
                </a:solidFill>
              </a:rPr>
              <a:t>Rift Valley – an area of the ocean floor where tectonic plates are spreading, such as the valley in the middle of the Mid-Atlantic Ridge</a:t>
            </a:r>
          </a:p>
          <a:p>
            <a:pPr lvl="1"/>
            <a:r>
              <a:rPr lang="en-US" dirty="0">
                <a:solidFill>
                  <a:schemeClr val="tx1"/>
                </a:solidFill>
              </a:rPr>
              <a:t>Canyon – Also known as a submarine canyon. Caused by erosion.</a:t>
            </a:r>
          </a:p>
          <a:p>
            <a:pPr lvl="1"/>
            <a:r>
              <a:rPr lang="en-US" dirty="0">
                <a:solidFill>
                  <a:schemeClr val="tx1"/>
                </a:solidFill>
              </a:rPr>
              <a:t>Trench – Steeper and deeper canyons cause by plate tectonics</a:t>
            </a:r>
          </a:p>
          <a:p>
            <a:pPr lvl="1"/>
            <a:r>
              <a:rPr lang="en-US" dirty="0">
                <a:solidFill>
                  <a:schemeClr val="tx1"/>
                </a:solidFill>
              </a:rPr>
              <a:t>Ocean Ridge – A seafloor mountain system such as the East Pacific Rise along the West Coast. Caused by Plate tectonics.</a:t>
            </a:r>
          </a:p>
          <a:p>
            <a:pPr lvl="1"/>
            <a:r>
              <a:rPr lang="en-US" dirty="0">
                <a:solidFill>
                  <a:schemeClr val="tx1"/>
                </a:solidFill>
              </a:rPr>
              <a:t>Compare the depths of these features with heights of mountains on land</a:t>
            </a:r>
          </a:p>
          <a:p>
            <a:endParaRPr lang="en-US" dirty="0">
              <a:solidFill>
                <a:schemeClr val="tx1"/>
              </a:solidFill>
            </a:endParaRPr>
          </a:p>
        </p:txBody>
      </p:sp>
    </p:spTree>
    <p:extLst>
      <p:ext uri="{BB962C8B-B14F-4D97-AF65-F5344CB8AC3E}">
        <p14:creationId xmlns:p14="http://schemas.microsoft.com/office/powerpoint/2010/main" val="23490077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fade">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fade">
                                      <p:cBhvr>
                                        <p:cTn id="4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1852070-465C-45EC-A6B2-8F0A0FEADFFE}"/>
              </a:ext>
            </a:extLst>
          </p:cNvPr>
          <p:cNvSpPr>
            <a:spLocks noGrp="1"/>
          </p:cNvSpPr>
          <p:nvPr>
            <p:ph type="title"/>
          </p:nvPr>
        </p:nvSpPr>
        <p:spPr>
          <a:xfrm>
            <a:off x="684212" y="485244"/>
            <a:ext cx="8534400" cy="1507067"/>
          </a:xfrm>
        </p:spPr>
        <p:txBody>
          <a:bodyPr>
            <a:normAutofit/>
          </a:bodyPr>
          <a:lstStyle/>
          <a:p>
            <a:r>
              <a:rPr lang="en-US" dirty="0"/>
              <a:t>Underwater topography</a:t>
            </a:r>
          </a:p>
        </p:txBody>
      </p:sp>
      <p:grpSp>
        <p:nvGrpSpPr>
          <p:cNvPr id="12" name="Group 11">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pic>
        <p:nvPicPr>
          <p:cNvPr id="11" name="Content Placeholder 10" descr="A picture containing text&#10;&#10;Description automatically generated">
            <a:extLst>
              <a:ext uri="{FF2B5EF4-FFF2-40B4-BE49-F238E27FC236}">
                <a16:creationId xmlns:a16="http://schemas.microsoft.com/office/drawing/2014/main" id="{0BDB5640-80E6-43C4-9E37-9AAF300DB18A}"/>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1038" y="1583801"/>
            <a:ext cx="7212334" cy="4840277"/>
          </a:xfrm>
          <a:prstGeom prst="rect">
            <a:avLst/>
          </a:prstGeom>
        </p:spPr>
      </p:pic>
      <p:pic>
        <p:nvPicPr>
          <p:cNvPr id="3" name="Picture 2" descr="A close up of a logo&#10;&#10;Description automatically generated">
            <a:extLst>
              <a:ext uri="{FF2B5EF4-FFF2-40B4-BE49-F238E27FC236}">
                <a16:creationId xmlns:a16="http://schemas.microsoft.com/office/drawing/2014/main" id="{C64220B2-DC97-4756-B312-4D21679B867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350680" y="1537228"/>
            <a:ext cx="5632213" cy="1865671"/>
          </a:xfrm>
          <a:prstGeom prst="rect">
            <a:avLst/>
          </a:prstGeom>
        </p:spPr>
      </p:pic>
      <p:sp>
        <p:nvSpPr>
          <p:cNvPr id="6" name="TextBox 5">
            <a:extLst>
              <a:ext uri="{FF2B5EF4-FFF2-40B4-BE49-F238E27FC236}">
                <a16:creationId xmlns:a16="http://schemas.microsoft.com/office/drawing/2014/main" id="{155C4D64-EB26-4FE0-84FF-A57545F87F44}"/>
              </a:ext>
            </a:extLst>
          </p:cNvPr>
          <p:cNvSpPr txBox="1"/>
          <p:nvPr/>
        </p:nvSpPr>
        <p:spPr>
          <a:xfrm>
            <a:off x="6525419" y="3051704"/>
            <a:ext cx="4572000" cy="230832"/>
          </a:xfrm>
          <a:prstGeom prst="rect">
            <a:avLst/>
          </a:prstGeom>
          <a:noFill/>
        </p:spPr>
        <p:txBody>
          <a:bodyPr wrap="square" rtlCol="0">
            <a:spAutoFit/>
          </a:bodyPr>
          <a:lstStyle/>
          <a:p>
            <a:endParaRPr lang="en-US" sz="900" dirty="0"/>
          </a:p>
        </p:txBody>
      </p:sp>
    </p:spTree>
    <p:extLst>
      <p:ext uri="{BB962C8B-B14F-4D97-AF65-F5344CB8AC3E}">
        <p14:creationId xmlns:p14="http://schemas.microsoft.com/office/powerpoint/2010/main" val="32284512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5D72-1674-435D-B8BE-4DB832EE70F3}"/>
              </a:ext>
            </a:extLst>
          </p:cNvPr>
          <p:cNvSpPr>
            <a:spLocks noGrp="1"/>
          </p:cNvSpPr>
          <p:nvPr>
            <p:ph type="title"/>
          </p:nvPr>
        </p:nvSpPr>
        <p:spPr/>
        <p:txBody>
          <a:bodyPr/>
          <a:lstStyle/>
          <a:p>
            <a:r>
              <a:rPr lang="en-US" dirty="0"/>
              <a:t>End of day 2</a:t>
            </a:r>
          </a:p>
        </p:txBody>
      </p:sp>
      <p:sp>
        <p:nvSpPr>
          <p:cNvPr id="3" name="Content Placeholder 2">
            <a:extLst>
              <a:ext uri="{FF2B5EF4-FFF2-40B4-BE49-F238E27FC236}">
                <a16:creationId xmlns:a16="http://schemas.microsoft.com/office/drawing/2014/main" id="{D8F208E8-B070-4FF4-9D7F-613CCB09662C}"/>
              </a:ext>
            </a:extLst>
          </p:cNvPr>
          <p:cNvSpPr>
            <a:spLocks noGrp="1"/>
          </p:cNvSpPr>
          <p:nvPr>
            <p:ph idx="1"/>
          </p:nvPr>
        </p:nvSpPr>
        <p:spPr/>
        <p:txBody>
          <a:bodyPr/>
          <a:lstStyle/>
          <a:p>
            <a:r>
              <a:rPr lang="en-US" dirty="0"/>
              <a:t>Have you selected your article for Requirement 9 yet?</a:t>
            </a:r>
          </a:p>
        </p:txBody>
      </p:sp>
    </p:spTree>
    <p:extLst>
      <p:ext uri="{BB962C8B-B14F-4D97-AF65-F5344CB8AC3E}">
        <p14:creationId xmlns:p14="http://schemas.microsoft.com/office/powerpoint/2010/main" val="11732971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AE721-BF13-4A78-B30B-7734F46370CA}"/>
              </a:ext>
            </a:extLst>
          </p:cNvPr>
          <p:cNvSpPr>
            <a:spLocks noGrp="1"/>
          </p:cNvSpPr>
          <p:nvPr>
            <p:ph type="title"/>
          </p:nvPr>
        </p:nvSpPr>
        <p:spPr/>
        <p:txBody>
          <a:bodyPr/>
          <a:lstStyle/>
          <a:p>
            <a:r>
              <a:rPr lang="en-US" dirty="0"/>
              <a:t>So what is in ocean water?</a:t>
            </a:r>
          </a:p>
        </p:txBody>
      </p:sp>
      <p:sp>
        <p:nvSpPr>
          <p:cNvPr id="3" name="Content Placeholder 2">
            <a:extLst>
              <a:ext uri="{FF2B5EF4-FFF2-40B4-BE49-F238E27FC236}">
                <a16:creationId xmlns:a16="http://schemas.microsoft.com/office/drawing/2014/main" id="{DB56F2F2-A148-4684-8FE0-2459B8F7ACE2}"/>
              </a:ext>
            </a:extLst>
          </p:cNvPr>
          <p:cNvSpPr>
            <a:spLocks noGrp="1"/>
          </p:cNvSpPr>
          <p:nvPr>
            <p:ph idx="1"/>
          </p:nvPr>
        </p:nvSpPr>
        <p:spPr/>
        <p:txBody>
          <a:bodyPr/>
          <a:lstStyle/>
          <a:p>
            <a:r>
              <a:rPr lang="en-US" dirty="0"/>
              <a:t>Water yes. And salt. And yes, fish poop. But there are many other solids, gasses and nutrients in seawater. Really almost anything can be found in seawater.</a:t>
            </a:r>
          </a:p>
          <a:p>
            <a:endParaRPr lang="en-US" dirty="0"/>
          </a:p>
          <a:p>
            <a:r>
              <a:rPr lang="en-US" dirty="0"/>
              <a:t>The more important components that influence life are salts, dissolved gasses and nutrients.</a:t>
            </a:r>
          </a:p>
          <a:p>
            <a:endParaRPr lang="en-US" dirty="0"/>
          </a:p>
          <a:p>
            <a:r>
              <a:rPr lang="en-US" dirty="0"/>
              <a:t>The pH of the water, its temperature and salinity also effect life in the ocean – and on land. </a:t>
            </a:r>
          </a:p>
        </p:txBody>
      </p:sp>
      <p:pic>
        <p:nvPicPr>
          <p:cNvPr id="8" name="Picture 7" descr="A body of water next to the ocean&#10;&#10;Description automatically generated">
            <a:extLst>
              <a:ext uri="{FF2B5EF4-FFF2-40B4-BE49-F238E27FC236}">
                <a16:creationId xmlns:a16="http://schemas.microsoft.com/office/drawing/2014/main" id="{08FC9FEF-16A0-4A5A-8E7C-636EE0DCF71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218612" y="1303868"/>
            <a:ext cx="2847975" cy="2133600"/>
          </a:xfrm>
          <a:prstGeom prst="rect">
            <a:avLst/>
          </a:prstGeom>
        </p:spPr>
      </p:pic>
    </p:spTree>
    <p:extLst>
      <p:ext uri="{BB962C8B-B14F-4D97-AF65-F5344CB8AC3E}">
        <p14:creationId xmlns:p14="http://schemas.microsoft.com/office/powerpoint/2010/main" val="11596188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09546-8E58-42E9-A313-AE16C869D5A8}"/>
              </a:ext>
            </a:extLst>
          </p:cNvPr>
          <p:cNvSpPr>
            <a:spLocks noGrp="1"/>
          </p:cNvSpPr>
          <p:nvPr>
            <p:ph type="title"/>
          </p:nvPr>
        </p:nvSpPr>
        <p:spPr/>
        <p:txBody>
          <a:bodyPr/>
          <a:lstStyle/>
          <a:p>
            <a:r>
              <a:rPr lang="en-US" dirty="0"/>
              <a:t>So what is in ocean water</a:t>
            </a:r>
          </a:p>
        </p:txBody>
      </p:sp>
      <p:sp>
        <p:nvSpPr>
          <p:cNvPr id="3" name="Content Placeholder 2">
            <a:extLst>
              <a:ext uri="{FF2B5EF4-FFF2-40B4-BE49-F238E27FC236}">
                <a16:creationId xmlns:a16="http://schemas.microsoft.com/office/drawing/2014/main" id="{9FFEB770-6A65-4F5F-8693-A7592BA728E4}"/>
              </a:ext>
            </a:extLst>
          </p:cNvPr>
          <p:cNvSpPr>
            <a:spLocks noGrp="1"/>
          </p:cNvSpPr>
          <p:nvPr>
            <p:ph idx="1"/>
          </p:nvPr>
        </p:nvSpPr>
        <p:spPr>
          <a:xfrm>
            <a:off x="684212" y="685800"/>
            <a:ext cx="8534400" cy="4216940"/>
          </a:xfrm>
        </p:spPr>
        <p:txBody>
          <a:bodyPr>
            <a:normAutofit fontScale="70000" lnSpcReduction="20000"/>
          </a:bodyPr>
          <a:lstStyle/>
          <a:p>
            <a:pPr marL="0" indent="0">
              <a:buNone/>
            </a:pPr>
            <a:endParaRPr lang="en-US" dirty="0"/>
          </a:p>
          <a:p>
            <a:r>
              <a:rPr lang="en-US" dirty="0"/>
              <a:t>Most Salt in the ocean is basic Sodium Chloride – table salt. Around 55% of the salt in the ocean is table salt. However other types of salt are also present such as Potassium Chloride and others. </a:t>
            </a:r>
          </a:p>
          <a:p>
            <a:endParaRPr lang="en-US" dirty="0"/>
          </a:p>
          <a:p>
            <a:r>
              <a:rPr lang="en-US" dirty="0"/>
              <a:t>As we learned, Salinity in the ocean varies due to temperature, but Salinity can also be effected by evaporation and precipitation in an area. </a:t>
            </a:r>
          </a:p>
          <a:p>
            <a:endParaRPr lang="en-US" dirty="0"/>
          </a:p>
          <a:p>
            <a:r>
              <a:rPr lang="en-US" dirty="0"/>
              <a:t>If there is a heavy rain, or a river outlet, it can cause the salinity to drop. If the water is evaporating fast due to heat, it will become saltier. </a:t>
            </a:r>
          </a:p>
          <a:p>
            <a:endParaRPr lang="en-US" dirty="0"/>
          </a:p>
          <a:p>
            <a:r>
              <a:rPr lang="en-US" dirty="0"/>
              <a:t>When sea-ice forms, the ocean around it gets saltier because the water molecules form the ice crystals, leaving the salt molecules out, which make the water around the ice briny. </a:t>
            </a:r>
          </a:p>
          <a:p>
            <a:endParaRPr lang="en-US" dirty="0"/>
          </a:p>
          <a:p>
            <a:r>
              <a:rPr lang="en-US" dirty="0"/>
              <a:t>If the water becomes too salty, a Brine is formed. Animals and plants cannot live in a brine. </a:t>
            </a:r>
          </a:p>
        </p:txBody>
      </p:sp>
      <p:pic>
        <p:nvPicPr>
          <p:cNvPr id="4" name="Picture 3" descr="A close up of a screen&#10;&#10;Description automatically generated">
            <a:extLst>
              <a:ext uri="{FF2B5EF4-FFF2-40B4-BE49-F238E27FC236}">
                <a16:creationId xmlns:a16="http://schemas.microsoft.com/office/drawing/2014/main" id="{333316CF-A9F4-4B3D-8DFC-96EFD8836B7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443172" y="1104520"/>
            <a:ext cx="4220495" cy="2532296"/>
          </a:xfrm>
          <a:prstGeom prst="rect">
            <a:avLst/>
          </a:prstGeom>
        </p:spPr>
      </p:pic>
    </p:spTree>
    <p:extLst>
      <p:ext uri="{BB962C8B-B14F-4D97-AF65-F5344CB8AC3E}">
        <p14:creationId xmlns:p14="http://schemas.microsoft.com/office/powerpoint/2010/main" val="35496712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circle(in)">
                                      <p:cBhvr>
                                        <p:cTn id="17" dur="20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circle(in)">
                                      <p:cBhvr>
                                        <p:cTn id="22" dur="20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circle(in)">
                                      <p:cBhvr>
                                        <p:cTn id="27"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E0C26-FF4E-4DB8-A783-9A32E83552B5}"/>
              </a:ext>
            </a:extLst>
          </p:cNvPr>
          <p:cNvSpPr>
            <a:spLocks noGrp="1"/>
          </p:cNvSpPr>
          <p:nvPr>
            <p:ph type="title"/>
          </p:nvPr>
        </p:nvSpPr>
        <p:spPr/>
        <p:txBody>
          <a:bodyPr/>
          <a:lstStyle/>
          <a:p>
            <a:r>
              <a:rPr lang="en-US" dirty="0"/>
              <a:t>So what is in ocean water</a:t>
            </a:r>
          </a:p>
        </p:txBody>
      </p:sp>
      <p:sp>
        <p:nvSpPr>
          <p:cNvPr id="3" name="Content Placeholder 2">
            <a:extLst>
              <a:ext uri="{FF2B5EF4-FFF2-40B4-BE49-F238E27FC236}">
                <a16:creationId xmlns:a16="http://schemas.microsoft.com/office/drawing/2014/main" id="{65314496-05DF-4A67-974B-CF2A46CCAE1D}"/>
              </a:ext>
            </a:extLst>
          </p:cNvPr>
          <p:cNvSpPr>
            <a:spLocks noGrp="1"/>
          </p:cNvSpPr>
          <p:nvPr>
            <p:ph idx="1"/>
          </p:nvPr>
        </p:nvSpPr>
        <p:spPr/>
        <p:txBody>
          <a:bodyPr/>
          <a:lstStyle/>
          <a:p>
            <a:r>
              <a:rPr lang="en-US" dirty="0"/>
              <a:t>The two major dissolved gasses in ocean water that are important are Oxygen and Carbon Dioxide</a:t>
            </a:r>
          </a:p>
          <a:p>
            <a:endParaRPr lang="en-US" dirty="0"/>
          </a:p>
          <a:p>
            <a:r>
              <a:rPr lang="en-US" dirty="0"/>
              <a:t>Marine animals such as fish, crustaceans, mollusks, zooplankton and others use Oxygen to breathe through their gills.</a:t>
            </a:r>
          </a:p>
          <a:p>
            <a:endParaRPr lang="en-US" dirty="0"/>
          </a:p>
          <a:p>
            <a:r>
              <a:rPr lang="en-US" dirty="0"/>
              <a:t>Marine plants and phytoplankton use the Carbon Dioxide for Photosynthesis.</a:t>
            </a:r>
          </a:p>
        </p:txBody>
      </p:sp>
      <p:pic>
        <p:nvPicPr>
          <p:cNvPr id="5" name="Picture 4" descr="A picture containing animal, water, small, open&#10;&#10;Description automatically generated">
            <a:extLst>
              <a:ext uri="{FF2B5EF4-FFF2-40B4-BE49-F238E27FC236}">
                <a16:creationId xmlns:a16="http://schemas.microsoft.com/office/drawing/2014/main" id="{86424BD8-C60B-43C1-8EE6-AA4C9A55AEF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021010" y="779406"/>
            <a:ext cx="2684010" cy="2325024"/>
          </a:xfrm>
          <a:prstGeom prst="rect">
            <a:avLst/>
          </a:prstGeom>
        </p:spPr>
      </p:pic>
      <p:pic>
        <p:nvPicPr>
          <p:cNvPr id="8" name="Picture 7" descr="A picture containing swimming, sport, outdoor, water&#10;&#10;Description automatically generated">
            <a:extLst>
              <a:ext uri="{FF2B5EF4-FFF2-40B4-BE49-F238E27FC236}">
                <a16:creationId xmlns:a16="http://schemas.microsoft.com/office/drawing/2014/main" id="{ADE743A2-78DA-4B61-B0F9-EEF2AD7EF07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775036" y="3790230"/>
            <a:ext cx="3175959" cy="2381970"/>
          </a:xfrm>
          <a:prstGeom prst="rect">
            <a:avLst/>
          </a:prstGeom>
        </p:spPr>
      </p:pic>
      <p:sp>
        <p:nvSpPr>
          <p:cNvPr id="9" name="TextBox 8">
            <a:extLst>
              <a:ext uri="{FF2B5EF4-FFF2-40B4-BE49-F238E27FC236}">
                <a16:creationId xmlns:a16="http://schemas.microsoft.com/office/drawing/2014/main" id="{972ACBF8-47CF-4C9E-8944-BB8A10D87440}"/>
              </a:ext>
            </a:extLst>
          </p:cNvPr>
          <p:cNvSpPr txBox="1"/>
          <p:nvPr/>
        </p:nvSpPr>
        <p:spPr>
          <a:xfrm>
            <a:off x="1524000" y="6858000"/>
            <a:ext cx="9144000" cy="230832"/>
          </a:xfrm>
          <a:prstGeom prst="rect">
            <a:avLst/>
          </a:prstGeom>
          <a:noFill/>
        </p:spPr>
        <p:txBody>
          <a:bodyPr wrap="square" rtlCol="0">
            <a:spAutoFit/>
          </a:bodyPr>
          <a:lstStyle/>
          <a:p>
            <a:endParaRPr lang="en-US" sz="900" dirty="0"/>
          </a:p>
        </p:txBody>
      </p:sp>
    </p:spTree>
    <p:extLst>
      <p:ext uri="{BB962C8B-B14F-4D97-AF65-F5344CB8AC3E}">
        <p14:creationId xmlns:p14="http://schemas.microsoft.com/office/powerpoint/2010/main" val="9910920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B8DE0D3-C077-454B-8D12-3E64257BA0C0}"/>
              </a:ext>
            </a:extLst>
          </p:cNvPr>
          <p:cNvSpPr>
            <a:spLocks noGrp="1"/>
          </p:cNvSpPr>
          <p:nvPr>
            <p:ph type="title"/>
          </p:nvPr>
        </p:nvSpPr>
        <p:spPr>
          <a:xfrm>
            <a:off x="684212" y="485244"/>
            <a:ext cx="8534400" cy="1507067"/>
          </a:xfrm>
        </p:spPr>
        <p:txBody>
          <a:bodyPr>
            <a:normAutofit/>
          </a:bodyPr>
          <a:lstStyle/>
          <a:p>
            <a:r>
              <a:rPr lang="en-US" dirty="0"/>
              <a:t>4 Branches of oceanography	</a:t>
            </a:r>
          </a:p>
        </p:txBody>
      </p:sp>
      <p:grpSp>
        <p:nvGrpSpPr>
          <p:cNvPr id="12" name="Group 11">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5" name="Content Placeholder 4">
            <a:extLst>
              <a:ext uri="{FF2B5EF4-FFF2-40B4-BE49-F238E27FC236}">
                <a16:creationId xmlns:a16="http://schemas.microsoft.com/office/drawing/2014/main" id="{DD4A2ED1-21A1-4D9E-8366-0BE9FD2118AA}"/>
              </a:ext>
            </a:extLst>
          </p:cNvPr>
          <p:cNvSpPr>
            <a:spLocks noGrp="1"/>
          </p:cNvSpPr>
          <p:nvPr>
            <p:ph idx="1"/>
          </p:nvPr>
        </p:nvSpPr>
        <p:spPr>
          <a:xfrm>
            <a:off x="684212" y="2068511"/>
            <a:ext cx="8534400" cy="3615267"/>
          </a:xfrm>
        </p:spPr>
        <p:txBody>
          <a:bodyPr>
            <a:normAutofit/>
          </a:bodyPr>
          <a:lstStyle/>
          <a:p>
            <a:r>
              <a:rPr lang="en-US" dirty="0">
                <a:solidFill>
                  <a:schemeClr val="tx1"/>
                </a:solidFill>
              </a:rPr>
              <a:t>Oceanography is separated into 4 different branches of study</a:t>
            </a:r>
          </a:p>
          <a:p>
            <a:endParaRPr lang="en-US" dirty="0">
              <a:solidFill>
                <a:schemeClr val="tx1"/>
              </a:solidFill>
            </a:endParaRPr>
          </a:p>
          <a:p>
            <a:pPr lvl="1"/>
            <a:r>
              <a:rPr lang="en-US" dirty="0">
                <a:solidFill>
                  <a:schemeClr val="tx1"/>
                </a:solidFill>
              </a:rPr>
              <a:t>Biological Oceanography studies the relationship the plants and animals of the ocean and their ecological interaction</a:t>
            </a:r>
          </a:p>
          <a:p>
            <a:pPr lvl="1"/>
            <a:endParaRPr lang="en-US" dirty="0">
              <a:solidFill>
                <a:schemeClr val="tx1"/>
              </a:solidFill>
            </a:endParaRPr>
          </a:p>
          <a:p>
            <a:pPr lvl="1"/>
            <a:r>
              <a:rPr lang="en-US" dirty="0">
                <a:solidFill>
                  <a:schemeClr val="tx1"/>
                </a:solidFill>
              </a:rPr>
              <a:t>Geological Oceanography studies the geology of the ocean floor, including Plate Tectonics.</a:t>
            </a:r>
          </a:p>
        </p:txBody>
      </p:sp>
      <p:pic>
        <p:nvPicPr>
          <p:cNvPr id="7" name="Picture 6" descr="A picture containing animal, toy, sitting, bear&#10;&#10;Description automatically generated">
            <a:extLst>
              <a:ext uri="{FF2B5EF4-FFF2-40B4-BE49-F238E27FC236}">
                <a16:creationId xmlns:a16="http://schemas.microsoft.com/office/drawing/2014/main" id="{FEFCD86B-5A9F-4595-829F-43AF47AB19A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844518" y="856655"/>
            <a:ext cx="3186585" cy="2274425"/>
          </a:xfrm>
          <a:prstGeom prst="rect">
            <a:avLst/>
          </a:prstGeom>
        </p:spPr>
      </p:pic>
      <p:sp>
        <p:nvSpPr>
          <p:cNvPr id="8" name="TextBox 7">
            <a:extLst>
              <a:ext uri="{FF2B5EF4-FFF2-40B4-BE49-F238E27FC236}">
                <a16:creationId xmlns:a16="http://schemas.microsoft.com/office/drawing/2014/main" id="{1016F44D-81F1-4C57-A101-71B824FFD46E}"/>
              </a:ext>
            </a:extLst>
          </p:cNvPr>
          <p:cNvSpPr txBox="1"/>
          <p:nvPr/>
        </p:nvSpPr>
        <p:spPr>
          <a:xfrm>
            <a:off x="8941981" y="3285359"/>
            <a:ext cx="3089123" cy="307777"/>
          </a:xfrm>
          <a:prstGeom prst="rect">
            <a:avLst/>
          </a:prstGeom>
          <a:noFill/>
        </p:spPr>
        <p:txBody>
          <a:bodyPr wrap="square" rtlCol="0">
            <a:spAutoFit/>
          </a:bodyPr>
          <a:lstStyle/>
          <a:p>
            <a:pPr algn="ctr"/>
            <a:r>
              <a:rPr lang="en-US" sz="1400" dirty="0"/>
              <a:t>A Sea Hare</a:t>
            </a:r>
          </a:p>
        </p:txBody>
      </p:sp>
      <p:pic>
        <p:nvPicPr>
          <p:cNvPr id="11" name="Picture 10" descr="A picture containing water, outdoor, riding, man&#10;&#10;Description automatically generated">
            <a:extLst>
              <a:ext uri="{FF2B5EF4-FFF2-40B4-BE49-F238E27FC236}">
                <a16:creationId xmlns:a16="http://schemas.microsoft.com/office/drawing/2014/main" id="{BB62DBBA-4CC2-4D81-9326-DBA87ADA870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074273" y="3815446"/>
            <a:ext cx="2956830" cy="2278967"/>
          </a:xfrm>
          <a:prstGeom prst="rect">
            <a:avLst/>
          </a:prstGeom>
        </p:spPr>
      </p:pic>
      <p:sp>
        <p:nvSpPr>
          <p:cNvPr id="18" name="TextBox 17">
            <a:extLst>
              <a:ext uri="{FF2B5EF4-FFF2-40B4-BE49-F238E27FC236}">
                <a16:creationId xmlns:a16="http://schemas.microsoft.com/office/drawing/2014/main" id="{B42B7FC5-1DC5-48E2-983A-30B23C171751}"/>
              </a:ext>
            </a:extLst>
          </p:cNvPr>
          <p:cNvSpPr txBox="1"/>
          <p:nvPr/>
        </p:nvSpPr>
        <p:spPr>
          <a:xfrm>
            <a:off x="9074273" y="10673446"/>
            <a:ext cx="2956830" cy="369332"/>
          </a:xfrm>
          <a:prstGeom prst="rect">
            <a:avLst/>
          </a:prstGeom>
          <a:noFill/>
        </p:spPr>
        <p:txBody>
          <a:bodyPr wrap="square" rtlCol="0">
            <a:spAutoFit/>
          </a:bodyPr>
          <a:lstStyle/>
          <a:p>
            <a:r>
              <a:rPr lang="en-US" sz="900">
                <a:hlinkClick r:id="rId5" tooltip="https://worldbuilding.stackexchange.com/questions/103863/boiling-sea-between-volcanoes"/>
              </a:rPr>
              <a:t>This Photo</a:t>
            </a:r>
            <a:r>
              <a:rPr lang="en-US" sz="900"/>
              <a:t> by Unknown Author is licensed under </a:t>
            </a:r>
            <a:r>
              <a:rPr lang="en-US" sz="900">
                <a:hlinkClick r:id="rId6" tooltip="https://creativecommons.org/licenses/by-sa/3.0/"/>
              </a:rPr>
              <a:t>CC BY-SA</a:t>
            </a:r>
            <a:endParaRPr lang="en-US" sz="900"/>
          </a:p>
        </p:txBody>
      </p:sp>
    </p:spTree>
    <p:extLst>
      <p:ext uri="{BB962C8B-B14F-4D97-AF65-F5344CB8AC3E}">
        <p14:creationId xmlns:p14="http://schemas.microsoft.com/office/powerpoint/2010/main" val="37220456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wheel(1)">
                                      <p:cBhvr>
                                        <p:cTn id="10" dur="2000"/>
                                        <p:tgtEl>
                                          <p:spTgt spid="5">
                                            <p:txEl>
                                              <p:pRg st="2" end="2"/>
                                            </p:txEl>
                                          </p:spTgt>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wheel(1)">
                                      <p:cBhvr>
                                        <p:cTn id="13"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C3973-6E44-4A3F-853B-173DF9BA0FB6}"/>
              </a:ext>
            </a:extLst>
          </p:cNvPr>
          <p:cNvSpPr>
            <a:spLocks noGrp="1"/>
          </p:cNvSpPr>
          <p:nvPr>
            <p:ph type="title"/>
          </p:nvPr>
        </p:nvSpPr>
        <p:spPr/>
        <p:txBody>
          <a:bodyPr/>
          <a:lstStyle/>
          <a:p>
            <a:r>
              <a:rPr lang="en-US" dirty="0"/>
              <a:t>So what is in ocean water</a:t>
            </a:r>
          </a:p>
        </p:txBody>
      </p:sp>
      <p:sp>
        <p:nvSpPr>
          <p:cNvPr id="3" name="Content Placeholder 2">
            <a:extLst>
              <a:ext uri="{FF2B5EF4-FFF2-40B4-BE49-F238E27FC236}">
                <a16:creationId xmlns:a16="http://schemas.microsoft.com/office/drawing/2014/main" id="{6E980CC5-775C-4837-B2DB-4C9FF69F684F}"/>
              </a:ext>
            </a:extLst>
          </p:cNvPr>
          <p:cNvSpPr>
            <a:spLocks noGrp="1"/>
          </p:cNvSpPr>
          <p:nvPr>
            <p:ph idx="1"/>
          </p:nvPr>
        </p:nvSpPr>
        <p:spPr>
          <a:xfrm>
            <a:off x="684212" y="685800"/>
            <a:ext cx="5897341" cy="4194544"/>
          </a:xfrm>
        </p:spPr>
        <p:txBody>
          <a:bodyPr>
            <a:normAutofit/>
          </a:bodyPr>
          <a:lstStyle/>
          <a:p>
            <a:r>
              <a:rPr lang="en-US" dirty="0"/>
              <a:t>Animals and plants can also effect the concentration of nutrients and chemicals in the ocean.</a:t>
            </a:r>
          </a:p>
          <a:p>
            <a:r>
              <a:rPr lang="en-US" dirty="0"/>
              <a:t>Abnormally high levels of nutrients, such as fertilizers like Nitrogen, Phosphorous and Potassium can increase the amount of bacteria in the water.</a:t>
            </a:r>
          </a:p>
          <a:p>
            <a:r>
              <a:rPr lang="en-US" dirty="0"/>
              <a:t>Combining these nutrients can also cause algae blooms, which cause an overgrowth of algae</a:t>
            </a:r>
          </a:p>
          <a:p>
            <a:r>
              <a:rPr lang="en-US" dirty="0"/>
              <a:t>Nutrients on the ocean floor is often caused by nutrients sinking and whale falls. </a:t>
            </a:r>
          </a:p>
        </p:txBody>
      </p:sp>
      <p:pic>
        <p:nvPicPr>
          <p:cNvPr id="5" name="Picture 4" descr="A bird perched on top of a mountain&#10;&#10;Description automatically generated">
            <a:extLst>
              <a:ext uri="{FF2B5EF4-FFF2-40B4-BE49-F238E27FC236}">
                <a16:creationId xmlns:a16="http://schemas.microsoft.com/office/drawing/2014/main" id="{7D03B143-2BE6-41E8-BA7B-2DE00A51E9C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43049" y="191672"/>
            <a:ext cx="4664739" cy="3112507"/>
          </a:xfrm>
          <a:prstGeom prst="rect">
            <a:avLst/>
          </a:prstGeom>
        </p:spPr>
      </p:pic>
      <p:pic>
        <p:nvPicPr>
          <p:cNvPr id="11" name="Picture 10" descr="A picture containing animal, table, sitting, cake&#10;&#10;Description automatically generated">
            <a:extLst>
              <a:ext uri="{FF2B5EF4-FFF2-40B4-BE49-F238E27FC236}">
                <a16:creationId xmlns:a16="http://schemas.microsoft.com/office/drawing/2014/main" id="{9B50A7E1-4F18-4AA4-9544-F65B38B682F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314415" y="3429000"/>
            <a:ext cx="4600575" cy="3124200"/>
          </a:xfrm>
          <a:prstGeom prst="rect">
            <a:avLst/>
          </a:prstGeom>
        </p:spPr>
      </p:pic>
    </p:spTree>
    <p:extLst>
      <p:ext uri="{BB962C8B-B14F-4D97-AF65-F5344CB8AC3E}">
        <p14:creationId xmlns:p14="http://schemas.microsoft.com/office/powerpoint/2010/main" val="12392508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91067-1768-4591-8CDA-57954E513950}"/>
              </a:ext>
            </a:extLst>
          </p:cNvPr>
          <p:cNvSpPr>
            <a:spLocks noGrp="1"/>
          </p:cNvSpPr>
          <p:nvPr>
            <p:ph type="title"/>
          </p:nvPr>
        </p:nvSpPr>
        <p:spPr/>
        <p:txBody>
          <a:bodyPr/>
          <a:lstStyle/>
          <a:p>
            <a:r>
              <a:rPr lang="en-US" dirty="0"/>
              <a:t>Creatures in the water</a:t>
            </a:r>
          </a:p>
        </p:txBody>
      </p:sp>
      <p:sp>
        <p:nvSpPr>
          <p:cNvPr id="3" name="Content Placeholder 2">
            <a:extLst>
              <a:ext uri="{FF2B5EF4-FFF2-40B4-BE49-F238E27FC236}">
                <a16:creationId xmlns:a16="http://schemas.microsoft.com/office/drawing/2014/main" id="{448F6E1B-CF70-49B8-948D-32808CFDFA09}"/>
              </a:ext>
            </a:extLst>
          </p:cNvPr>
          <p:cNvSpPr>
            <a:spLocks noGrp="1"/>
          </p:cNvSpPr>
          <p:nvPr>
            <p:ph idx="1"/>
          </p:nvPr>
        </p:nvSpPr>
        <p:spPr>
          <a:xfrm>
            <a:off x="684212" y="685800"/>
            <a:ext cx="8534400" cy="4109484"/>
          </a:xfrm>
        </p:spPr>
        <p:txBody>
          <a:bodyPr>
            <a:normAutofit/>
          </a:bodyPr>
          <a:lstStyle/>
          <a:p>
            <a:r>
              <a:rPr lang="en-US" dirty="0"/>
              <a:t>Of the wide variety of organisms living in the ocean, Plankton, Benthos and Nektons are the most abundant.</a:t>
            </a:r>
          </a:p>
          <a:p>
            <a:r>
              <a:rPr lang="en-US" dirty="0"/>
              <a:t>Plankton – a group of very small organisms that are unable to swim against a current are split into several groups:</a:t>
            </a:r>
          </a:p>
          <a:p>
            <a:pPr lvl="1"/>
            <a:r>
              <a:rPr lang="en-US" dirty="0"/>
              <a:t>Phytoplankton – Those that are more plant like and use photosynthesis</a:t>
            </a:r>
          </a:p>
          <a:p>
            <a:pPr lvl="1"/>
            <a:r>
              <a:rPr lang="en-US" dirty="0"/>
              <a:t>Zooplankton – Those that are more animal like and eat other plankton</a:t>
            </a:r>
          </a:p>
          <a:p>
            <a:pPr lvl="1"/>
            <a:r>
              <a:rPr lang="en-US" dirty="0"/>
              <a:t>Bacterioplankton and Mycoplankton also help break down decomposable material and add nutrients to the water</a:t>
            </a:r>
          </a:p>
        </p:txBody>
      </p:sp>
      <p:pic>
        <p:nvPicPr>
          <p:cNvPr id="5" name="Picture 4" descr="A close up of a logo&#10;&#10;Description automatically generated">
            <a:extLst>
              <a:ext uri="{FF2B5EF4-FFF2-40B4-BE49-F238E27FC236}">
                <a16:creationId xmlns:a16="http://schemas.microsoft.com/office/drawing/2014/main" id="{DE6AB7CE-A766-4128-B2CE-D0F038136B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218612" y="679967"/>
            <a:ext cx="2352675" cy="3143250"/>
          </a:xfrm>
          <a:prstGeom prst="rect">
            <a:avLst/>
          </a:prstGeom>
        </p:spPr>
      </p:pic>
      <p:sp>
        <p:nvSpPr>
          <p:cNvPr id="7" name="TextBox 6">
            <a:extLst>
              <a:ext uri="{FF2B5EF4-FFF2-40B4-BE49-F238E27FC236}">
                <a16:creationId xmlns:a16="http://schemas.microsoft.com/office/drawing/2014/main" id="{5ABB4CB0-29B4-4263-A6EF-13A6239DFBA2}"/>
              </a:ext>
            </a:extLst>
          </p:cNvPr>
          <p:cNvSpPr txBox="1"/>
          <p:nvPr/>
        </p:nvSpPr>
        <p:spPr>
          <a:xfrm>
            <a:off x="9112102" y="3732028"/>
            <a:ext cx="3079898" cy="646331"/>
          </a:xfrm>
          <a:prstGeom prst="rect">
            <a:avLst/>
          </a:prstGeom>
          <a:noFill/>
        </p:spPr>
        <p:txBody>
          <a:bodyPr wrap="square" rtlCol="0">
            <a:spAutoFit/>
          </a:bodyPr>
          <a:lstStyle/>
          <a:p>
            <a:r>
              <a:rPr lang="en-US" dirty="0"/>
              <a:t>Behold, the undisputed ruler of the Ocean.</a:t>
            </a:r>
          </a:p>
        </p:txBody>
      </p:sp>
    </p:spTree>
    <p:extLst>
      <p:ext uri="{BB962C8B-B14F-4D97-AF65-F5344CB8AC3E}">
        <p14:creationId xmlns:p14="http://schemas.microsoft.com/office/powerpoint/2010/main" val="34546322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91067-1768-4591-8CDA-57954E513950}"/>
              </a:ext>
            </a:extLst>
          </p:cNvPr>
          <p:cNvSpPr>
            <a:spLocks noGrp="1"/>
          </p:cNvSpPr>
          <p:nvPr>
            <p:ph type="title"/>
          </p:nvPr>
        </p:nvSpPr>
        <p:spPr/>
        <p:txBody>
          <a:bodyPr/>
          <a:lstStyle/>
          <a:p>
            <a:r>
              <a:rPr lang="en-US" dirty="0"/>
              <a:t>Creatures in the water</a:t>
            </a:r>
          </a:p>
        </p:txBody>
      </p:sp>
      <p:sp>
        <p:nvSpPr>
          <p:cNvPr id="3" name="Content Placeholder 2">
            <a:extLst>
              <a:ext uri="{FF2B5EF4-FFF2-40B4-BE49-F238E27FC236}">
                <a16:creationId xmlns:a16="http://schemas.microsoft.com/office/drawing/2014/main" id="{448F6E1B-CF70-49B8-948D-32808CFDFA09}"/>
              </a:ext>
            </a:extLst>
          </p:cNvPr>
          <p:cNvSpPr>
            <a:spLocks noGrp="1"/>
          </p:cNvSpPr>
          <p:nvPr>
            <p:ph idx="1"/>
          </p:nvPr>
        </p:nvSpPr>
        <p:spPr>
          <a:xfrm>
            <a:off x="684212" y="685800"/>
            <a:ext cx="8534400" cy="4109484"/>
          </a:xfrm>
        </p:spPr>
        <p:txBody>
          <a:bodyPr>
            <a:normAutofit/>
          </a:bodyPr>
          <a:lstStyle/>
          <a:p>
            <a:r>
              <a:rPr lang="en-US" dirty="0"/>
              <a:t>Nektons are animals that can actively swim against the current of the ocean.</a:t>
            </a:r>
          </a:p>
          <a:p>
            <a:pPr lvl="1"/>
            <a:r>
              <a:rPr lang="en-US" dirty="0"/>
              <a:t>These can include fish, whales, jellyfish, cuttlefish, octopi, scallops, sharks, rays, eels dolphins etc. </a:t>
            </a:r>
          </a:p>
          <a:p>
            <a:pPr lvl="1"/>
            <a:r>
              <a:rPr lang="en-US" dirty="0"/>
              <a:t>Nektons don’t generally live in deep water, and usually stay near the Euphotic or Twilight zones. </a:t>
            </a:r>
          </a:p>
          <a:p>
            <a:pPr lvl="1"/>
            <a:r>
              <a:rPr lang="en-US" dirty="0"/>
              <a:t>However Giant Squid, Sperm Whales and Angler fish all exist in the deeps of the aphotic zone…. </a:t>
            </a:r>
          </a:p>
        </p:txBody>
      </p:sp>
      <p:sp>
        <p:nvSpPr>
          <p:cNvPr id="7" name="TextBox 6">
            <a:extLst>
              <a:ext uri="{FF2B5EF4-FFF2-40B4-BE49-F238E27FC236}">
                <a16:creationId xmlns:a16="http://schemas.microsoft.com/office/drawing/2014/main" id="{5ABB4CB0-29B4-4263-A6EF-13A6239DFBA2}"/>
              </a:ext>
            </a:extLst>
          </p:cNvPr>
          <p:cNvSpPr txBox="1"/>
          <p:nvPr/>
        </p:nvSpPr>
        <p:spPr>
          <a:xfrm>
            <a:off x="9112102" y="3732028"/>
            <a:ext cx="3079898" cy="369332"/>
          </a:xfrm>
          <a:prstGeom prst="rect">
            <a:avLst/>
          </a:prstGeom>
          <a:noFill/>
        </p:spPr>
        <p:txBody>
          <a:bodyPr wrap="square" rtlCol="0">
            <a:spAutoFit/>
          </a:bodyPr>
          <a:lstStyle/>
          <a:p>
            <a:endParaRPr lang="en-US" dirty="0"/>
          </a:p>
        </p:txBody>
      </p:sp>
      <p:pic>
        <p:nvPicPr>
          <p:cNvPr id="6" name="Picture 5" descr="A screenshot of a cell phone&#10;&#10;Description automatically generated">
            <a:extLst>
              <a:ext uri="{FF2B5EF4-FFF2-40B4-BE49-F238E27FC236}">
                <a16:creationId xmlns:a16="http://schemas.microsoft.com/office/drawing/2014/main" id="{46C3A611-18A5-4FE3-A49F-5679FA30531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39840" y="3916694"/>
            <a:ext cx="5852160" cy="2292096"/>
          </a:xfrm>
          <a:prstGeom prst="rect">
            <a:avLst/>
          </a:prstGeom>
        </p:spPr>
      </p:pic>
    </p:spTree>
    <p:extLst>
      <p:ext uri="{BB962C8B-B14F-4D97-AF65-F5344CB8AC3E}">
        <p14:creationId xmlns:p14="http://schemas.microsoft.com/office/powerpoint/2010/main" val="18922539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4860C-3078-4078-B9D0-4F6B728839A4}"/>
              </a:ext>
            </a:extLst>
          </p:cNvPr>
          <p:cNvSpPr>
            <a:spLocks noGrp="1"/>
          </p:cNvSpPr>
          <p:nvPr>
            <p:ph type="title"/>
          </p:nvPr>
        </p:nvSpPr>
        <p:spPr/>
        <p:txBody>
          <a:bodyPr/>
          <a:lstStyle/>
          <a:p>
            <a:r>
              <a:rPr lang="en-US" dirty="0"/>
              <a:t>Creatures in the water</a:t>
            </a:r>
          </a:p>
        </p:txBody>
      </p:sp>
      <p:sp>
        <p:nvSpPr>
          <p:cNvPr id="3" name="Content Placeholder 2">
            <a:extLst>
              <a:ext uri="{FF2B5EF4-FFF2-40B4-BE49-F238E27FC236}">
                <a16:creationId xmlns:a16="http://schemas.microsoft.com/office/drawing/2014/main" id="{48BB0104-A89F-464F-9436-BCD7638C944A}"/>
              </a:ext>
            </a:extLst>
          </p:cNvPr>
          <p:cNvSpPr>
            <a:spLocks noGrp="1"/>
          </p:cNvSpPr>
          <p:nvPr>
            <p:ph idx="1"/>
          </p:nvPr>
        </p:nvSpPr>
        <p:spPr/>
        <p:txBody>
          <a:bodyPr/>
          <a:lstStyle/>
          <a:p>
            <a:r>
              <a:rPr lang="en-US" dirty="0"/>
              <a:t>Benthos are the final class of creatures</a:t>
            </a:r>
          </a:p>
          <a:p>
            <a:pPr lvl="1"/>
            <a:r>
              <a:rPr lang="en-US" dirty="0"/>
              <a:t>These exist on or near the bottom of the ocean, often in the very deep water of oceanic trenches or abyssal plains</a:t>
            </a:r>
          </a:p>
          <a:p>
            <a:pPr lvl="1"/>
            <a:r>
              <a:rPr lang="en-US" dirty="0"/>
              <a:t>These include Sea Stars, Sea Urchins, Crabs, Sponges Anemones, Deep Sea Isopods, worms and more</a:t>
            </a:r>
          </a:p>
          <a:p>
            <a:pPr lvl="1"/>
            <a:r>
              <a:rPr lang="en-US" dirty="0"/>
              <a:t>These also include shallower water corals, clams and oysters</a:t>
            </a:r>
          </a:p>
        </p:txBody>
      </p:sp>
      <p:pic>
        <p:nvPicPr>
          <p:cNvPr id="5" name="Picture 4" descr="A close up of a fish&#10;&#10;Description automatically generated">
            <a:extLst>
              <a:ext uri="{FF2B5EF4-FFF2-40B4-BE49-F238E27FC236}">
                <a16:creationId xmlns:a16="http://schemas.microsoft.com/office/drawing/2014/main" id="{CFF97169-3A20-450D-BD6E-94F9A41EB61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927545" y="801676"/>
            <a:ext cx="2892316" cy="2169237"/>
          </a:xfrm>
          <a:prstGeom prst="rect">
            <a:avLst/>
          </a:prstGeom>
        </p:spPr>
      </p:pic>
      <p:pic>
        <p:nvPicPr>
          <p:cNvPr id="8" name="Picture 7" descr="A picture containing animal, bird, black, dark&#10;&#10;Description automatically generated">
            <a:extLst>
              <a:ext uri="{FF2B5EF4-FFF2-40B4-BE49-F238E27FC236}">
                <a16:creationId xmlns:a16="http://schemas.microsoft.com/office/drawing/2014/main" id="{338678A2-5D70-4351-B8B4-640BAB001B2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376169" y="3520214"/>
            <a:ext cx="3102751" cy="3078126"/>
          </a:xfrm>
          <a:prstGeom prst="rect">
            <a:avLst/>
          </a:prstGeom>
        </p:spPr>
      </p:pic>
    </p:spTree>
    <p:extLst>
      <p:ext uri="{BB962C8B-B14F-4D97-AF65-F5344CB8AC3E}">
        <p14:creationId xmlns:p14="http://schemas.microsoft.com/office/powerpoint/2010/main" val="30088775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0A0970E-83AD-41C7-9A10-2EB39A275E16}"/>
              </a:ext>
            </a:extLst>
          </p:cNvPr>
          <p:cNvSpPr>
            <a:spLocks noGrp="1"/>
          </p:cNvSpPr>
          <p:nvPr>
            <p:ph type="title"/>
          </p:nvPr>
        </p:nvSpPr>
        <p:spPr>
          <a:xfrm>
            <a:off x="684212" y="485244"/>
            <a:ext cx="8534400" cy="1507067"/>
          </a:xfrm>
        </p:spPr>
        <p:txBody>
          <a:bodyPr>
            <a:normAutofit/>
          </a:bodyPr>
          <a:lstStyle/>
          <a:p>
            <a:r>
              <a:rPr lang="en-US" dirty="0"/>
              <a:t>Wave generator</a:t>
            </a:r>
          </a:p>
        </p:txBody>
      </p:sp>
      <p:grpSp>
        <p:nvGrpSpPr>
          <p:cNvPr id="12" name="Group 11">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5" name="Content Placeholder 4">
            <a:extLst>
              <a:ext uri="{FF2B5EF4-FFF2-40B4-BE49-F238E27FC236}">
                <a16:creationId xmlns:a16="http://schemas.microsoft.com/office/drawing/2014/main" id="{C98872D6-D091-4BA6-B069-3490CD248EF0}"/>
              </a:ext>
            </a:extLst>
          </p:cNvPr>
          <p:cNvSpPr>
            <a:spLocks noGrp="1"/>
          </p:cNvSpPr>
          <p:nvPr>
            <p:ph idx="1"/>
          </p:nvPr>
        </p:nvSpPr>
        <p:spPr>
          <a:xfrm>
            <a:off x="684212" y="2068511"/>
            <a:ext cx="8534400" cy="3615267"/>
          </a:xfrm>
        </p:spPr>
        <p:txBody>
          <a:bodyPr>
            <a:normAutofit/>
          </a:bodyPr>
          <a:lstStyle/>
          <a:p>
            <a:r>
              <a:rPr lang="en-US" dirty="0">
                <a:solidFill>
                  <a:schemeClr val="tx1"/>
                </a:solidFill>
              </a:rPr>
              <a:t>For your homework you are going to make a Wave Generator.</a:t>
            </a:r>
          </a:p>
          <a:p>
            <a:r>
              <a:rPr lang="en-US" dirty="0">
                <a:solidFill>
                  <a:schemeClr val="tx1"/>
                </a:solidFill>
              </a:rPr>
              <a:t>To make your wave generator, you will need some items</a:t>
            </a:r>
          </a:p>
          <a:p>
            <a:r>
              <a:rPr lang="en-US" dirty="0">
                <a:solidFill>
                  <a:schemeClr val="tx1"/>
                </a:solidFill>
              </a:rPr>
              <a:t>A basin, some cardboard, some duct tape, some rocks and some water</a:t>
            </a:r>
          </a:p>
          <a:p>
            <a:r>
              <a:rPr lang="en-US" dirty="0">
                <a:solidFill>
                  <a:schemeClr val="tx1"/>
                </a:solidFill>
              </a:rPr>
              <a:t>Cover the cardboard with the Duct Tape to make it waterproof</a:t>
            </a:r>
          </a:p>
        </p:txBody>
      </p:sp>
    </p:spTree>
    <p:extLst>
      <p:ext uri="{BB962C8B-B14F-4D97-AF65-F5344CB8AC3E}">
        <p14:creationId xmlns:p14="http://schemas.microsoft.com/office/powerpoint/2010/main" val="812107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0A0970E-83AD-41C7-9A10-2EB39A275E16}"/>
              </a:ext>
            </a:extLst>
          </p:cNvPr>
          <p:cNvSpPr>
            <a:spLocks noGrp="1"/>
          </p:cNvSpPr>
          <p:nvPr>
            <p:ph type="title"/>
          </p:nvPr>
        </p:nvSpPr>
        <p:spPr>
          <a:xfrm>
            <a:off x="684212" y="485244"/>
            <a:ext cx="8534400" cy="1507067"/>
          </a:xfrm>
        </p:spPr>
        <p:txBody>
          <a:bodyPr>
            <a:normAutofit/>
          </a:bodyPr>
          <a:lstStyle/>
          <a:p>
            <a:r>
              <a:rPr lang="en-US" dirty="0"/>
              <a:t>Wave generator</a:t>
            </a:r>
          </a:p>
        </p:txBody>
      </p:sp>
      <p:grpSp>
        <p:nvGrpSpPr>
          <p:cNvPr id="12" name="Group 11">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5" name="Content Placeholder 4">
            <a:extLst>
              <a:ext uri="{FF2B5EF4-FFF2-40B4-BE49-F238E27FC236}">
                <a16:creationId xmlns:a16="http://schemas.microsoft.com/office/drawing/2014/main" id="{C98872D6-D091-4BA6-B069-3490CD248EF0}"/>
              </a:ext>
            </a:extLst>
          </p:cNvPr>
          <p:cNvSpPr>
            <a:spLocks noGrp="1"/>
          </p:cNvSpPr>
          <p:nvPr>
            <p:ph idx="1"/>
          </p:nvPr>
        </p:nvSpPr>
        <p:spPr>
          <a:xfrm>
            <a:off x="684212" y="2068511"/>
            <a:ext cx="8534400" cy="3615267"/>
          </a:xfrm>
        </p:spPr>
        <p:txBody>
          <a:bodyPr>
            <a:normAutofit/>
          </a:bodyPr>
          <a:lstStyle/>
          <a:p>
            <a:r>
              <a:rPr lang="en-US" dirty="0">
                <a:solidFill>
                  <a:schemeClr val="tx1"/>
                </a:solidFill>
              </a:rPr>
              <a:t>You need to build 3 Structures for your badge</a:t>
            </a:r>
          </a:p>
          <a:p>
            <a:r>
              <a:rPr lang="en-US" dirty="0">
                <a:solidFill>
                  <a:schemeClr val="tx1"/>
                </a:solidFill>
              </a:rPr>
              <a:t>A Groin is a structure build that limits the amount of sand and sediment that moves away from the beach. These are installed to keep coastal areas – like Los Angeles – able to have buildings along the coast</a:t>
            </a:r>
          </a:p>
          <a:p>
            <a:r>
              <a:rPr lang="en-US" dirty="0">
                <a:solidFill>
                  <a:schemeClr val="tx1"/>
                </a:solidFill>
              </a:rPr>
              <a:t>A Jetty is a long narrow structure used to protect the coastline from waves and water</a:t>
            </a:r>
          </a:p>
          <a:p>
            <a:r>
              <a:rPr lang="en-US" dirty="0">
                <a:solidFill>
                  <a:schemeClr val="tx1"/>
                </a:solidFill>
              </a:rPr>
              <a:t>A Breakwater is a long narrow structure used to protect harbors from water and waves </a:t>
            </a:r>
          </a:p>
        </p:txBody>
      </p:sp>
    </p:spTree>
    <p:extLst>
      <p:ext uri="{BB962C8B-B14F-4D97-AF65-F5344CB8AC3E}">
        <p14:creationId xmlns:p14="http://schemas.microsoft.com/office/powerpoint/2010/main" val="12767845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0A0970E-83AD-41C7-9A10-2EB39A275E16}"/>
              </a:ext>
            </a:extLst>
          </p:cNvPr>
          <p:cNvSpPr>
            <a:spLocks noGrp="1"/>
          </p:cNvSpPr>
          <p:nvPr>
            <p:ph type="title"/>
          </p:nvPr>
        </p:nvSpPr>
        <p:spPr>
          <a:xfrm>
            <a:off x="684212" y="485244"/>
            <a:ext cx="8534400" cy="1507067"/>
          </a:xfrm>
        </p:spPr>
        <p:txBody>
          <a:bodyPr>
            <a:normAutofit/>
          </a:bodyPr>
          <a:lstStyle/>
          <a:p>
            <a:r>
              <a:rPr lang="en-US" dirty="0"/>
              <a:t>Wave generator</a:t>
            </a:r>
          </a:p>
        </p:txBody>
      </p:sp>
      <p:grpSp>
        <p:nvGrpSpPr>
          <p:cNvPr id="12" name="Group 11">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5" name="Content Placeholder 4">
            <a:extLst>
              <a:ext uri="{FF2B5EF4-FFF2-40B4-BE49-F238E27FC236}">
                <a16:creationId xmlns:a16="http://schemas.microsoft.com/office/drawing/2014/main" id="{C98872D6-D091-4BA6-B069-3490CD248EF0}"/>
              </a:ext>
            </a:extLst>
          </p:cNvPr>
          <p:cNvSpPr>
            <a:spLocks noGrp="1"/>
          </p:cNvSpPr>
          <p:nvPr>
            <p:ph idx="1"/>
          </p:nvPr>
        </p:nvSpPr>
        <p:spPr>
          <a:xfrm>
            <a:off x="684212" y="2068511"/>
            <a:ext cx="8534400" cy="3615267"/>
          </a:xfrm>
        </p:spPr>
        <p:txBody>
          <a:bodyPr>
            <a:normAutofit/>
          </a:bodyPr>
          <a:lstStyle/>
          <a:p>
            <a:r>
              <a:rPr lang="en-US" dirty="0">
                <a:solidFill>
                  <a:schemeClr val="tx1"/>
                </a:solidFill>
              </a:rPr>
              <a:t>Wave Reflection is when waves bounce off of a denser object, such as a sandy or rocky shore, or even a boat</a:t>
            </a:r>
          </a:p>
          <a:p>
            <a:endParaRPr lang="en-US" dirty="0">
              <a:solidFill>
                <a:schemeClr val="tx1"/>
              </a:solidFill>
            </a:endParaRPr>
          </a:p>
          <a:p>
            <a:r>
              <a:rPr lang="en-US" dirty="0">
                <a:solidFill>
                  <a:schemeClr val="tx1"/>
                </a:solidFill>
              </a:rPr>
              <a:t>Wave Refraction is the bending of a wave as it goes over different depths of water. Shallow water slows waves down at the bottom, while the swell at the top continues at the same speed</a:t>
            </a:r>
          </a:p>
        </p:txBody>
      </p:sp>
      <p:pic>
        <p:nvPicPr>
          <p:cNvPr id="3" name="Picture 2" descr="A picture containing object&#10;&#10;Description automatically generated">
            <a:extLst>
              <a:ext uri="{FF2B5EF4-FFF2-40B4-BE49-F238E27FC236}">
                <a16:creationId xmlns:a16="http://schemas.microsoft.com/office/drawing/2014/main" id="{EF237373-8D6F-45F2-8D07-7FD56DBAA51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6000" y="351235"/>
            <a:ext cx="4114800" cy="2076450"/>
          </a:xfrm>
          <a:prstGeom prst="rect">
            <a:avLst/>
          </a:prstGeom>
        </p:spPr>
      </p:pic>
    </p:spTree>
    <p:extLst>
      <p:ext uri="{BB962C8B-B14F-4D97-AF65-F5344CB8AC3E}">
        <p14:creationId xmlns:p14="http://schemas.microsoft.com/office/powerpoint/2010/main" val="12965154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0A0970E-83AD-41C7-9A10-2EB39A275E16}"/>
              </a:ext>
            </a:extLst>
          </p:cNvPr>
          <p:cNvSpPr>
            <a:spLocks noGrp="1"/>
          </p:cNvSpPr>
          <p:nvPr>
            <p:ph type="title"/>
          </p:nvPr>
        </p:nvSpPr>
        <p:spPr>
          <a:xfrm>
            <a:off x="684212" y="485244"/>
            <a:ext cx="8534400" cy="1507067"/>
          </a:xfrm>
        </p:spPr>
        <p:txBody>
          <a:bodyPr>
            <a:normAutofit/>
          </a:bodyPr>
          <a:lstStyle/>
          <a:p>
            <a:r>
              <a:rPr lang="en-US" dirty="0"/>
              <a:t>Wave generator</a:t>
            </a:r>
          </a:p>
        </p:txBody>
      </p:sp>
      <p:grpSp>
        <p:nvGrpSpPr>
          <p:cNvPr id="12" name="Group 11">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5" name="Content Placeholder 4">
            <a:extLst>
              <a:ext uri="{FF2B5EF4-FFF2-40B4-BE49-F238E27FC236}">
                <a16:creationId xmlns:a16="http://schemas.microsoft.com/office/drawing/2014/main" id="{C98872D6-D091-4BA6-B069-3490CD248EF0}"/>
              </a:ext>
            </a:extLst>
          </p:cNvPr>
          <p:cNvSpPr>
            <a:spLocks noGrp="1"/>
          </p:cNvSpPr>
          <p:nvPr>
            <p:ph idx="1"/>
          </p:nvPr>
        </p:nvSpPr>
        <p:spPr>
          <a:xfrm>
            <a:off x="684212" y="2068511"/>
            <a:ext cx="8534400" cy="3615267"/>
          </a:xfrm>
        </p:spPr>
        <p:txBody>
          <a:bodyPr>
            <a:normAutofit/>
          </a:bodyPr>
          <a:lstStyle/>
          <a:p>
            <a:r>
              <a:rPr lang="en-US" dirty="0">
                <a:solidFill>
                  <a:schemeClr val="tx1"/>
                </a:solidFill>
              </a:rPr>
              <a:t>For tips and a demonstration, check out the following videos on YouTube</a:t>
            </a:r>
          </a:p>
          <a:p>
            <a:endParaRPr lang="en-US" dirty="0">
              <a:solidFill>
                <a:schemeClr val="tx1"/>
              </a:solidFill>
            </a:endParaRPr>
          </a:p>
          <a:p>
            <a:r>
              <a:rPr lang="en-US" dirty="0">
                <a:solidFill>
                  <a:schemeClr val="tx2">
                    <a:lumMod val="75000"/>
                  </a:schemeClr>
                </a:solidFill>
                <a:hlinkClick r:id="rId2">
                  <a:extLst>
                    <a:ext uri="{A12FA001-AC4F-418D-AE19-62706E023703}">
                      <ahyp:hlinkClr xmlns:ahyp="http://schemas.microsoft.com/office/drawing/2018/hyperlinkcolor" val="tx"/>
                    </a:ext>
                  </a:extLst>
                </a:hlinkClick>
              </a:rPr>
              <a:t>https://www.youtube.com/watch?v=u7-8tiWR9x0</a:t>
            </a:r>
            <a:endParaRPr lang="en-US" dirty="0">
              <a:solidFill>
                <a:schemeClr val="tx2">
                  <a:lumMod val="75000"/>
                </a:schemeClr>
              </a:solidFill>
            </a:endParaRPr>
          </a:p>
          <a:p>
            <a:r>
              <a:rPr lang="en-US" dirty="0">
                <a:solidFill>
                  <a:schemeClr val="tx2">
                    <a:lumMod val="75000"/>
                  </a:schemeClr>
                </a:solidFill>
                <a:hlinkClick r:id="rId3">
                  <a:extLst>
                    <a:ext uri="{A12FA001-AC4F-418D-AE19-62706E023703}">
                      <ahyp:hlinkClr xmlns:ahyp="http://schemas.microsoft.com/office/drawing/2018/hyperlinkcolor" val="tx"/>
                    </a:ext>
                  </a:extLst>
                </a:hlinkClick>
              </a:rPr>
              <a:t>https://www.youtube.com/watch?v=cuROoDp8H2g&amp;t=296s</a:t>
            </a:r>
            <a:endParaRPr lang="en-US" dirty="0">
              <a:solidFill>
                <a:schemeClr val="tx2">
                  <a:lumMod val="75000"/>
                </a:schemeClr>
              </a:solidFill>
            </a:endParaRPr>
          </a:p>
          <a:p>
            <a:endParaRPr lang="en-US" dirty="0">
              <a:solidFill>
                <a:schemeClr val="tx1"/>
              </a:solidFill>
            </a:endParaRPr>
          </a:p>
          <a:p>
            <a:r>
              <a:rPr lang="en-US" dirty="0">
                <a:solidFill>
                  <a:schemeClr val="tx1"/>
                </a:solidFill>
              </a:rPr>
              <a:t>Please bring your Wave Generators to class tomorrow so I can see them!</a:t>
            </a:r>
          </a:p>
        </p:txBody>
      </p:sp>
    </p:spTree>
    <p:extLst>
      <p:ext uri="{BB962C8B-B14F-4D97-AF65-F5344CB8AC3E}">
        <p14:creationId xmlns:p14="http://schemas.microsoft.com/office/powerpoint/2010/main" val="7168845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BE65B-2F56-40AE-8792-FD40B36312E5}"/>
              </a:ext>
            </a:extLst>
          </p:cNvPr>
          <p:cNvSpPr>
            <a:spLocks noGrp="1"/>
          </p:cNvSpPr>
          <p:nvPr>
            <p:ph type="title"/>
          </p:nvPr>
        </p:nvSpPr>
        <p:spPr/>
        <p:txBody>
          <a:bodyPr/>
          <a:lstStyle/>
          <a:p>
            <a:r>
              <a:rPr lang="en-US" dirty="0"/>
              <a:t>End of Day 3</a:t>
            </a:r>
          </a:p>
        </p:txBody>
      </p:sp>
      <p:sp>
        <p:nvSpPr>
          <p:cNvPr id="3" name="Content Placeholder 2">
            <a:extLst>
              <a:ext uri="{FF2B5EF4-FFF2-40B4-BE49-F238E27FC236}">
                <a16:creationId xmlns:a16="http://schemas.microsoft.com/office/drawing/2014/main" id="{CB8C4C02-E2D8-4C04-BCBA-F945F72588C5}"/>
              </a:ext>
            </a:extLst>
          </p:cNvPr>
          <p:cNvSpPr>
            <a:spLocks noGrp="1"/>
          </p:cNvSpPr>
          <p:nvPr>
            <p:ph idx="1"/>
          </p:nvPr>
        </p:nvSpPr>
        <p:spPr/>
        <p:txBody>
          <a:bodyPr/>
          <a:lstStyle/>
          <a:p>
            <a:r>
              <a:rPr lang="en-US" dirty="0"/>
              <a:t>Have you picked your article or book yet? I need to know by tomorrow…</a:t>
            </a:r>
          </a:p>
        </p:txBody>
      </p:sp>
    </p:spTree>
    <p:extLst>
      <p:ext uri="{BB962C8B-B14F-4D97-AF65-F5344CB8AC3E}">
        <p14:creationId xmlns:p14="http://schemas.microsoft.com/office/powerpoint/2010/main" val="4808260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45C96-FD88-476A-AD66-2E242D1485A8}"/>
              </a:ext>
            </a:extLst>
          </p:cNvPr>
          <p:cNvSpPr>
            <a:spLocks noGrp="1"/>
          </p:cNvSpPr>
          <p:nvPr>
            <p:ph type="title"/>
          </p:nvPr>
        </p:nvSpPr>
        <p:spPr/>
        <p:txBody>
          <a:bodyPr/>
          <a:lstStyle/>
          <a:p>
            <a:r>
              <a:rPr lang="en-US" dirty="0"/>
              <a:t>Methods of marine Scientists</a:t>
            </a:r>
          </a:p>
        </p:txBody>
      </p:sp>
      <p:sp>
        <p:nvSpPr>
          <p:cNvPr id="3" name="Content Placeholder 2">
            <a:extLst>
              <a:ext uri="{FF2B5EF4-FFF2-40B4-BE49-F238E27FC236}">
                <a16:creationId xmlns:a16="http://schemas.microsoft.com/office/drawing/2014/main" id="{2956F663-4ABF-4F92-A596-DC77019A416A}"/>
              </a:ext>
            </a:extLst>
          </p:cNvPr>
          <p:cNvSpPr>
            <a:spLocks noGrp="1"/>
          </p:cNvSpPr>
          <p:nvPr>
            <p:ph idx="1"/>
          </p:nvPr>
        </p:nvSpPr>
        <p:spPr/>
        <p:txBody>
          <a:bodyPr/>
          <a:lstStyle/>
          <a:p>
            <a:r>
              <a:rPr lang="en-US" dirty="0"/>
              <a:t>There are many methods that Scientists use to investigate the ocean. We have gone over many of them, and you need to be able to name FOUR.</a:t>
            </a:r>
          </a:p>
          <a:p>
            <a:r>
              <a:rPr lang="en-US" dirty="0"/>
              <a:t>1 – Taking measurements of water properties from sensors</a:t>
            </a:r>
          </a:p>
          <a:p>
            <a:r>
              <a:rPr lang="en-US" dirty="0"/>
              <a:t>2 – Observing the behaviors of animals and plants in the ocean through keeping notes over time</a:t>
            </a:r>
          </a:p>
          <a:p>
            <a:r>
              <a:rPr lang="en-US" dirty="0"/>
              <a:t>3 – Tracking the rate of growth or shrinkage of coastlines due to erosion or the placements of Groins to slow coastal erosion.</a:t>
            </a:r>
          </a:p>
          <a:p>
            <a:r>
              <a:rPr lang="en-US" dirty="0"/>
              <a:t>4 - …. Up to YOU!</a:t>
            </a:r>
          </a:p>
        </p:txBody>
      </p:sp>
    </p:spTree>
    <p:extLst>
      <p:ext uri="{BB962C8B-B14F-4D97-AF65-F5344CB8AC3E}">
        <p14:creationId xmlns:p14="http://schemas.microsoft.com/office/powerpoint/2010/main" val="33152647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heel(1)">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B8DE0D3-C077-454B-8D12-3E64257BA0C0}"/>
              </a:ext>
            </a:extLst>
          </p:cNvPr>
          <p:cNvSpPr>
            <a:spLocks noGrp="1"/>
          </p:cNvSpPr>
          <p:nvPr>
            <p:ph type="title"/>
          </p:nvPr>
        </p:nvSpPr>
        <p:spPr>
          <a:xfrm>
            <a:off x="684212" y="485244"/>
            <a:ext cx="8534400" cy="1507067"/>
          </a:xfrm>
        </p:spPr>
        <p:txBody>
          <a:bodyPr>
            <a:normAutofit/>
          </a:bodyPr>
          <a:lstStyle/>
          <a:p>
            <a:r>
              <a:rPr lang="en-US" dirty="0"/>
              <a:t>4 Branches of oceanography	</a:t>
            </a:r>
          </a:p>
        </p:txBody>
      </p:sp>
      <p:grpSp>
        <p:nvGrpSpPr>
          <p:cNvPr id="12" name="Group 11">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5" name="Content Placeholder 4">
            <a:extLst>
              <a:ext uri="{FF2B5EF4-FFF2-40B4-BE49-F238E27FC236}">
                <a16:creationId xmlns:a16="http://schemas.microsoft.com/office/drawing/2014/main" id="{DD4A2ED1-21A1-4D9E-8366-0BE9FD2118AA}"/>
              </a:ext>
            </a:extLst>
          </p:cNvPr>
          <p:cNvSpPr>
            <a:spLocks noGrp="1"/>
          </p:cNvSpPr>
          <p:nvPr>
            <p:ph idx="1"/>
          </p:nvPr>
        </p:nvSpPr>
        <p:spPr>
          <a:xfrm>
            <a:off x="684212" y="2068511"/>
            <a:ext cx="8534400" cy="3615267"/>
          </a:xfrm>
        </p:spPr>
        <p:txBody>
          <a:bodyPr>
            <a:normAutofit/>
          </a:bodyPr>
          <a:lstStyle/>
          <a:p>
            <a:r>
              <a:rPr lang="en-US" dirty="0">
                <a:solidFill>
                  <a:schemeClr val="tx1"/>
                </a:solidFill>
              </a:rPr>
              <a:t>Oceanography is separated into 4 different branches of study</a:t>
            </a:r>
          </a:p>
          <a:p>
            <a:endParaRPr lang="en-US" dirty="0">
              <a:solidFill>
                <a:schemeClr val="tx1"/>
              </a:solidFill>
            </a:endParaRPr>
          </a:p>
          <a:p>
            <a:r>
              <a:rPr lang="en-US" dirty="0">
                <a:solidFill>
                  <a:schemeClr val="tx1"/>
                </a:solidFill>
              </a:rPr>
              <a:t>Physical Oceanography studies the physical attributes of the oceans, including its temperature, salinity, waves, tides and currents</a:t>
            </a:r>
          </a:p>
          <a:p>
            <a:endParaRPr lang="en-US" dirty="0">
              <a:solidFill>
                <a:schemeClr val="tx1"/>
              </a:solidFill>
            </a:endParaRPr>
          </a:p>
          <a:p>
            <a:r>
              <a:rPr lang="en-US" dirty="0">
                <a:solidFill>
                  <a:schemeClr val="tx1"/>
                </a:solidFill>
              </a:rPr>
              <a:t>Chemical Oceanography studies the chemistry of the ocean</a:t>
            </a:r>
          </a:p>
        </p:txBody>
      </p:sp>
      <p:pic>
        <p:nvPicPr>
          <p:cNvPr id="3" name="Picture 2" descr="A picture containing food&#10;&#10;Description automatically generated">
            <a:extLst>
              <a:ext uri="{FF2B5EF4-FFF2-40B4-BE49-F238E27FC236}">
                <a16:creationId xmlns:a16="http://schemas.microsoft.com/office/drawing/2014/main" id="{4E154A63-5F29-473F-BF1C-483EBDE47AD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782885" y="871843"/>
            <a:ext cx="3266497" cy="4581261"/>
          </a:xfrm>
          <a:prstGeom prst="rect">
            <a:avLst/>
          </a:prstGeom>
        </p:spPr>
      </p:pic>
      <p:sp>
        <p:nvSpPr>
          <p:cNvPr id="6" name="TextBox 5">
            <a:extLst>
              <a:ext uri="{FF2B5EF4-FFF2-40B4-BE49-F238E27FC236}">
                <a16:creationId xmlns:a16="http://schemas.microsoft.com/office/drawing/2014/main" id="{EF396ACD-056C-4433-8471-2D1928EDE110}"/>
              </a:ext>
            </a:extLst>
          </p:cNvPr>
          <p:cNvSpPr txBox="1"/>
          <p:nvPr/>
        </p:nvSpPr>
        <p:spPr>
          <a:xfrm>
            <a:off x="9028453" y="5564699"/>
            <a:ext cx="2437719" cy="523220"/>
          </a:xfrm>
          <a:prstGeom prst="rect">
            <a:avLst/>
          </a:prstGeom>
          <a:noFill/>
        </p:spPr>
        <p:txBody>
          <a:bodyPr wrap="square" rtlCol="0">
            <a:spAutoFit/>
          </a:bodyPr>
          <a:lstStyle/>
          <a:p>
            <a:r>
              <a:rPr lang="en-US" sz="1400" dirty="0"/>
              <a:t>How much Salt is in different water types</a:t>
            </a:r>
          </a:p>
        </p:txBody>
      </p:sp>
    </p:spTree>
    <p:extLst>
      <p:ext uri="{BB962C8B-B14F-4D97-AF65-F5344CB8AC3E}">
        <p14:creationId xmlns:p14="http://schemas.microsoft.com/office/powerpoint/2010/main" val="25223116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circle(in)">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circle(in)">
                                      <p:cBhvr>
                                        <p:cTn id="1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48A93-F746-409B-A541-2A6F98869C48}"/>
              </a:ext>
            </a:extLst>
          </p:cNvPr>
          <p:cNvSpPr>
            <a:spLocks noGrp="1"/>
          </p:cNvSpPr>
          <p:nvPr>
            <p:ph type="title"/>
          </p:nvPr>
        </p:nvSpPr>
        <p:spPr/>
        <p:txBody>
          <a:bodyPr/>
          <a:lstStyle/>
          <a:p>
            <a:r>
              <a:rPr lang="en-US" dirty="0"/>
              <a:t>Essay time!</a:t>
            </a:r>
          </a:p>
        </p:txBody>
      </p:sp>
      <p:sp>
        <p:nvSpPr>
          <p:cNvPr id="3" name="Content Placeholder 2">
            <a:extLst>
              <a:ext uri="{FF2B5EF4-FFF2-40B4-BE49-F238E27FC236}">
                <a16:creationId xmlns:a16="http://schemas.microsoft.com/office/drawing/2014/main" id="{D8D04CE7-6ACF-43BD-BD1F-4A44E622B457}"/>
              </a:ext>
            </a:extLst>
          </p:cNvPr>
          <p:cNvSpPr>
            <a:spLocks noGrp="1"/>
          </p:cNvSpPr>
          <p:nvPr>
            <p:ph idx="1"/>
          </p:nvPr>
        </p:nvSpPr>
        <p:spPr/>
        <p:txBody>
          <a:bodyPr>
            <a:normAutofit fontScale="77500" lnSpcReduction="20000"/>
          </a:bodyPr>
          <a:lstStyle/>
          <a:p>
            <a:r>
              <a:rPr lang="en-US" dirty="0"/>
              <a:t>You will write a 500-word report on a book about oceanography approved by your counselor.</a:t>
            </a:r>
          </a:p>
          <a:p>
            <a:endParaRPr lang="en-US" dirty="0"/>
          </a:p>
          <a:p>
            <a:r>
              <a:rPr lang="en-US" dirty="0"/>
              <a:t>This will be turned in as a part of your homework tonight.</a:t>
            </a:r>
          </a:p>
          <a:p>
            <a:endParaRPr lang="en-US" dirty="0"/>
          </a:p>
          <a:p>
            <a:r>
              <a:rPr lang="en-US" dirty="0"/>
              <a:t>Here is a list of books and articles:</a:t>
            </a:r>
          </a:p>
          <a:p>
            <a:r>
              <a:rPr lang="en-US" dirty="0">
                <a:hlinkClick r:id="rId2"/>
              </a:rPr>
              <a:t>https://tos.org/oceanography/volume</a:t>
            </a:r>
            <a:endParaRPr lang="en-US" dirty="0"/>
          </a:p>
          <a:p>
            <a:r>
              <a:rPr lang="en-US" dirty="0">
                <a:hlinkClick r:id="rId3"/>
              </a:rPr>
              <a:t>https://www.sciencedaily.com/news/earth_climate/oceanography/</a:t>
            </a:r>
            <a:endParaRPr lang="en-US" dirty="0"/>
          </a:p>
          <a:p>
            <a:r>
              <a:rPr lang="en-US" dirty="0">
                <a:hlinkClick r:id="rId4"/>
              </a:rPr>
              <a:t>https://www.nationalgeographic.org/topics/oceanography/?q=&amp;page=1&amp;per_page=25&amp;content_type_category=Article&amp;content_type_category=Article%3Aleveled</a:t>
            </a:r>
            <a:endParaRPr lang="en-US" dirty="0"/>
          </a:p>
          <a:p>
            <a:r>
              <a:rPr lang="en-US" dirty="0">
                <a:hlinkClick r:id="rId5"/>
              </a:rPr>
              <a:t>https://www.sciencemag.org/category/oceanography#</a:t>
            </a:r>
            <a:endParaRPr lang="en-US" dirty="0"/>
          </a:p>
          <a:p>
            <a:endParaRPr lang="en-US" dirty="0"/>
          </a:p>
          <a:p>
            <a:endParaRPr lang="en-US" dirty="0"/>
          </a:p>
        </p:txBody>
      </p:sp>
    </p:spTree>
    <p:extLst>
      <p:ext uri="{BB962C8B-B14F-4D97-AF65-F5344CB8AC3E}">
        <p14:creationId xmlns:p14="http://schemas.microsoft.com/office/powerpoint/2010/main" val="42078423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BF408-F2A1-48F4-989A-0A60DD91BBF5}"/>
              </a:ext>
            </a:extLst>
          </p:cNvPr>
          <p:cNvSpPr>
            <a:spLocks noGrp="1"/>
          </p:cNvSpPr>
          <p:nvPr>
            <p:ph type="title"/>
          </p:nvPr>
        </p:nvSpPr>
        <p:spPr/>
        <p:txBody>
          <a:bodyPr/>
          <a:lstStyle/>
          <a:p>
            <a:r>
              <a:rPr lang="en-US" dirty="0"/>
              <a:t>Why is it important to study the ocean?</a:t>
            </a:r>
          </a:p>
        </p:txBody>
      </p:sp>
      <p:sp>
        <p:nvSpPr>
          <p:cNvPr id="3" name="Content Placeholder 2">
            <a:extLst>
              <a:ext uri="{FF2B5EF4-FFF2-40B4-BE49-F238E27FC236}">
                <a16:creationId xmlns:a16="http://schemas.microsoft.com/office/drawing/2014/main" id="{4A9CAA53-C93D-406A-9EBB-E2AE2B23F32A}"/>
              </a:ext>
            </a:extLst>
          </p:cNvPr>
          <p:cNvSpPr>
            <a:spLocks noGrp="1"/>
          </p:cNvSpPr>
          <p:nvPr>
            <p:ph idx="1"/>
          </p:nvPr>
        </p:nvSpPr>
        <p:spPr>
          <a:xfrm>
            <a:off x="684212" y="685800"/>
            <a:ext cx="6312011" cy="3615267"/>
          </a:xfrm>
        </p:spPr>
        <p:txBody>
          <a:bodyPr/>
          <a:lstStyle/>
          <a:p>
            <a:r>
              <a:rPr lang="en-US" dirty="0"/>
              <a:t>The ocean covers over 70% of the Earth’s surface </a:t>
            </a:r>
          </a:p>
          <a:p>
            <a:r>
              <a:rPr lang="en-US" dirty="0"/>
              <a:t>The ocean is the main driver for our climate</a:t>
            </a:r>
          </a:p>
          <a:p>
            <a:r>
              <a:rPr lang="en-US" dirty="0"/>
              <a:t>Is a huge source of food for humans</a:t>
            </a:r>
          </a:p>
          <a:p>
            <a:r>
              <a:rPr lang="en-US" dirty="0"/>
              <a:t>Oceanic transportation is critical to trade between nations</a:t>
            </a:r>
          </a:p>
          <a:p>
            <a:r>
              <a:rPr lang="en-US" dirty="0"/>
              <a:t>Many natural resources exist under the ocean</a:t>
            </a:r>
          </a:p>
          <a:p>
            <a:r>
              <a:rPr lang="en-US" dirty="0"/>
              <a:t>Why else? </a:t>
            </a:r>
          </a:p>
          <a:p>
            <a:endParaRPr lang="en-US" dirty="0"/>
          </a:p>
        </p:txBody>
      </p:sp>
      <p:pic>
        <p:nvPicPr>
          <p:cNvPr id="5" name="Picture 4" descr="A picture containing sitting, table, green, small&#10;&#10;Description automatically generated">
            <a:extLst>
              <a:ext uri="{FF2B5EF4-FFF2-40B4-BE49-F238E27FC236}">
                <a16:creationId xmlns:a16="http://schemas.microsoft.com/office/drawing/2014/main" id="{AAE56ECC-8772-40A0-9C46-D66F08C57C4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08873" y="224352"/>
            <a:ext cx="4482883" cy="4485871"/>
          </a:xfrm>
          <a:prstGeom prst="rect">
            <a:avLst/>
          </a:prstGeom>
        </p:spPr>
      </p:pic>
    </p:spTree>
    <p:extLst>
      <p:ext uri="{BB962C8B-B14F-4D97-AF65-F5344CB8AC3E}">
        <p14:creationId xmlns:p14="http://schemas.microsoft.com/office/powerpoint/2010/main" val="34029709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C0B19-6155-4695-99C2-8B05FEE681F9}"/>
              </a:ext>
            </a:extLst>
          </p:cNvPr>
          <p:cNvSpPr>
            <a:spLocks noGrp="1"/>
          </p:cNvSpPr>
          <p:nvPr>
            <p:ph type="title"/>
          </p:nvPr>
        </p:nvSpPr>
        <p:spPr/>
        <p:txBody>
          <a:bodyPr/>
          <a:lstStyle/>
          <a:p>
            <a:r>
              <a:rPr lang="en-US" dirty="0"/>
              <a:t>Physical oceanography</a:t>
            </a:r>
          </a:p>
        </p:txBody>
      </p:sp>
      <p:sp>
        <p:nvSpPr>
          <p:cNvPr id="3" name="Content Placeholder 2">
            <a:extLst>
              <a:ext uri="{FF2B5EF4-FFF2-40B4-BE49-F238E27FC236}">
                <a16:creationId xmlns:a16="http://schemas.microsoft.com/office/drawing/2014/main" id="{7CCD623C-5C62-4D6A-9F8D-DA5CC630ADA4}"/>
              </a:ext>
            </a:extLst>
          </p:cNvPr>
          <p:cNvSpPr>
            <a:spLocks noGrp="1"/>
          </p:cNvSpPr>
          <p:nvPr>
            <p:ph idx="1"/>
          </p:nvPr>
        </p:nvSpPr>
        <p:spPr>
          <a:xfrm>
            <a:off x="684212" y="563526"/>
            <a:ext cx="8534400" cy="4359348"/>
          </a:xfrm>
        </p:spPr>
        <p:txBody>
          <a:bodyPr>
            <a:normAutofit/>
          </a:bodyPr>
          <a:lstStyle/>
          <a:p>
            <a:r>
              <a:rPr lang="en-US" dirty="0"/>
              <a:t>Salinity – The saltiness of the water. Ocean water has an average SALINITY of 3.5%. This means that for every liter of seawater, there are 35 grams of dissolved salts</a:t>
            </a:r>
          </a:p>
          <a:p>
            <a:endParaRPr lang="en-US" dirty="0"/>
          </a:p>
          <a:p>
            <a:r>
              <a:rPr lang="en-US" dirty="0"/>
              <a:t>Salinity is measured by passing an electrical charge between 2 electrodes in the water sample. The higher the salt content, the greater the electrical charge will be generated. </a:t>
            </a:r>
          </a:p>
          <a:p>
            <a:pPr lvl="1"/>
            <a:r>
              <a:rPr lang="en-US" dirty="0"/>
              <a:t>Higher salt waters generate more electricity because the dissolved salts allow a solution (in this case seawater) to conduct an electrical currant</a:t>
            </a:r>
          </a:p>
        </p:txBody>
      </p:sp>
      <p:pic>
        <p:nvPicPr>
          <p:cNvPr id="5" name="Picture 4" descr="A picture containing cup, container, indoor, glass&#10;&#10;Description automatically generated">
            <a:extLst>
              <a:ext uri="{FF2B5EF4-FFF2-40B4-BE49-F238E27FC236}">
                <a16:creationId xmlns:a16="http://schemas.microsoft.com/office/drawing/2014/main" id="{5D60D498-90A3-482A-8E10-2AD2B266CFE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109276" y="4278496"/>
            <a:ext cx="2752845" cy="2064634"/>
          </a:xfrm>
          <a:prstGeom prst="rect">
            <a:avLst/>
          </a:prstGeom>
        </p:spPr>
      </p:pic>
    </p:spTree>
    <p:extLst>
      <p:ext uri="{BB962C8B-B14F-4D97-AF65-F5344CB8AC3E}">
        <p14:creationId xmlns:p14="http://schemas.microsoft.com/office/powerpoint/2010/main" val="13949309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B9FC-6389-414A-B081-B0799916D284}"/>
              </a:ext>
            </a:extLst>
          </p:cNvPr>
          <p:cNvSpPr>
            <a:spLocks noGrp="1"/>
          </p:cNvSpPr>
          <p:nvPr>
            <p:ph type="title"/>
          </p:nvPr>
        </p:nvSpPr>
        <p:spPr/>
        <p:txBody>
          <a:bodyPr/>
          <a:lstStyle/>
          <a:p>
            <a:r>
              <a:rPr lang="en-US" dirty="0"/>
              <a:t>Physical oceanography</a:t>
            </a:r>
          </a:p>
        </p:txBody>
      </p:sp>
      <p:sp>
        <p:nvSpPr>
          <p:cNvPr id="3" name="Content Placeholder 2">
            <a:extLst>
              <a:ext uri="{FF2B5EF4-FFF2-40B4-BE49-F238E27FC236}">
                <a16:creationId xmlns:a16="http://schemas.microsoft.com/office/drawing/2014/main" id="{6234BA42-E68E-402B-B29B-E27252984F98}"/>
              </a:ext>
            </a:extLst>
          </p:cNvPr>
          <p:cNvSpPr>
            <a:spLocks noGrp="1"/>
          </p:cNvSpPr>
          <p:nvPr>
            <p:ph idx="1"/>
          </p:nvPr>
        </p:nvSpPr>
        <p:spPr/>
        <p:txBody>
          <a:bodyPr>
            <a:normAutofit fontScale="70000" lnSpcReduction="20000"/>
          </a:bodyPr>
          <a:lstStyle/>
          <a:p>
            <a:pPr lvl="0">
              <a:buClr>
                <a:prstClr val="white"/>
              </a:buClr>
            </a:pPr>
            <a:r>
              <a:rPr lang="en-US" dirty="0">
                <a:solidFill>
                  <a:srgbClr val="146194">
                    <a:lumMod val="75000"/>
                  </a:srgbClr>
                </a:solidFill>
              </a:rPr>
              <a:t>Temperature – The temperature of the ocean varies greatly by location and DEPTH. The average surface temperature of the ocean’s surface is usually around 17C (63F), but overall average temperatures are usually between 0-3C (32-37F).</a:t>
            </a:r>
          </a:p>
          <a:p>
            <a:pPr lvl="0">
              <a:buClr>
                <a:prstClr val="white"/>
              </a:buClr>
            </a:pPr>
            <a:endParaRPr lang="en-US" dirty="0">
              <a:solidFill>
                <a:srgbClr val="146194">
                  <a:lumMod val="75000"/>
                </a:srgbClr>
              </a:solidFill>
            </a:endParaRPr>
          </a:p>
          <a:p>
            <a:pPr lvl="0">
              <a:buClr>
                <a:prstClr val="white"/>
              </a:buClr>
            </a:pPr>
            <a:r>
              <a:rPr lang="en-US" dirty="0">
                <a:solidFill>
                  <a:srgbClr val="146194">
                    <a:lumMod val="75000"/>
                  </a:srgbClr>
                </a:solidFill>
              </a:rPr>
              <a:t>For Sea Surface Temperatures, temperature is usually measured by using buoys, satellites or ships. </a:t>
            </a:r>
          </a:p>
          <a:p>
            <a:pPr lvl="0">
              <a:buClr>
                <a:prstClr val="white"/>
              </a:buClr>
            </a:pPr>
            <a:endParaRPr lang="en-US" dirty="0">
              <a:solidFill>
                <a:srgbClr val="146194">
                  <a:lumMod val="75000"/>
                </a:srgbClr>
              </a:solidFill>
            </a:endParaRPr>
          </a:p>
          <a:p>
            <a:pPr lvl="0">
              <a:buClr>
                <a:prstClr val="white"/>
              </a:buClr>
            </a:pPr>
            <a:r>
              <a:rPr lang="en-US" dirty="0">
                <a:solidFill>
                  <a:srgbClr val="146194">
                    <a:lumMod val="75000"/>
                  </a:srgbClr>
                </a:solidFill>
              </a:rPr>
              <a:t>For the deeper ocean, floats are used that are dropped and sink into the ocean. While down there the computer measures the temperature and salinity. After 10 days they come back to the surface and the data is retrieved</a:t>
            </a:r>
          </a:p>
          <a:p>
            <a:pPr lvl="0">
              <a:buClr>
                <a:prstClr val="white"/>
              </a:buClr>
            </a:pPr>
            <a:endParaRPr lang="en-US" dirty="0">
              <a:solidFill>
                <a:srgbClr val="146194">
                  <a:lumMod val="75000"/>
                </a:srgbClr>
              </a:solidFill>
            </a:endParaRPr>
          </a:p>
          <a:p>
            <a:pPr lvl="0">
              <a:buClr>
                <a:prstClr val="white"/>
              </a:buClr>
            </a:pPr>
            <a:r>
              <a:rPr lang="en-US" dirty="0">
                <a:solidFill>
                  <a:srgbClr val="146194">
                    <a:lumMod val="75000"/>
                  </a:srgbClr>
                </a:solidFill>
              </a:rPr>
              <a:t>Another method is using a CTD instrument, a Conductivity Temperature Depth instrument off of a ship or platform. These instruments are lowered into the water or attached to a submersible </a:t>
            </a:r>
          </a:p>
          <a:p>
            <a:endParaRPr lang="en-US" dirty="0"/>
          </a:p>
        </p:txBody>
      </p:sp>
      <p:pic>
        <p:nvPicPr>
          <p:cNvPr id="5" name="Picture 4" descr="A picture containing water, object, outdoor, boat&#10;&#10;Description automatically generated">
            <a:extLst>
              <a:ext uri="{FF2B5EF4-FFF2-40B4-BE49-F238E27FC236}">
                <a16:creationId xmlns:a16="http://schemas.microsoft.com/office/drawing/2014/main" id="{1979D450-E91B-4E32-95FA-60C78CC89D2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715352" y="3838353"/>
            <a:ext cx="3172388" cy="2840118"/>
          </a:xfrm>
          <a:prstGeom prst="rect">
            <a:avLst/>
          </a:prstGeom>
        </p:spPr>
      </p:pic>
    </p:spTree>
    <p:extLst>
      <p:ext uri="{BB962C8B-B14F-4D97-AF65-F5344CB8AC3E}">
        <p14:creationId xmlns:p14="http://schemas.microsoft.com/office/powerpoint/2010/main" val="27807567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2000"/>
                                        <p:tgtEl>
                                          <p:spTgt spid="3">
                                            <p:txEl>
                                              <p:pRg st="2" end="2"/>
                                            </p:txEl>
                                          </p:spTgt>
                                        </p:tgtEl>
                                      </p:cBhvr>
                                    </p:animEffect>
                                    <p:anim calcmode="lin" valueType="num">
                                      <p:cBhvr>
                                        <p:cTn id="15"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6"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2000"/>
                                        <p:tgtEl>
                                          <p:spTgt spid="3">
                                            <p:txEl>
                                              <p:pRg st="4" end="4"/>
                                            </p:txEl>
                                          </p:spTgt>
                                        </p:tgtEl>
                                      </p:cBhvr>
                                    </p:animEffect>
                                    <p:anim calcmode="lin" valueType="num">
                                      <p:cBhvr>
                                        <p:cTn id="22"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2000"/>
                                        <p:tgtEl>
                                          <p:spTgt spid="3">
                                            <p:txEl>
                                              <p:pRg st="6" end="6"/>
                                            </p:txEl>
                                          </p:spTgt>
                                        </p:tgtEl>
                                      </p:cBhvr>
                                    </p:animEffect>
                                    <p:anim calcmode="lin" valueType="num">
                                      <p:cBhvr>
                                        <p:cTn id="29" dur="2000" fill="hold"/>
                                        <p:tgtEl>
                                          <p:spTgt spid="3">
                                            <p:txEl>
                                              <p:pRg st="6" end="6"/>
                                            </p:txEl>
                                          </p:spTgt>
                                        </p:tgtEl>
                                        <p:attrNameLst>
                                          <p:attrName>ppt_w</p:attrName>
                                        </p:attrNameLst>
                                      </p:cBhvr>
                                      <p:tavLst>
                                        <p:tav tm="0" fmla="#ppt_w*sin(2.5*pi*$)">
                                          <p:val>
                                            <p:fltVal val="0"/>
                                          </p:val>
                                        </p:tav>
                                        <p:tav tm="100000">
                                          <p:val>
                                            <p:fltVal val="1"/>
                                          </p:val>
                                        </p:tav>
                                      </p:tavLst>
                                    </p:anim>
                                    <p:anim calcmode="lin" valueType="num">
                                      <p:cBhvr>
                                        <p:cTn id="30" dur="20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1F713-05CD-4284-AA46-B8B8163032CD}"/>
              </a:ext>
            </a:extLst>
          </p:cNvPr>
          <p:cNvSpPr>
            <a:spLocks noGrp="1"/>
          </p:cNvSpPr>
          <p:nvPr>
            <p:ph type="title"/>
          </p:nvPr>
        </p:nvSpPr>
        <p:spPr>
          <a:xfrm>
            <a:off x="684212" y="4487332"/>
            <a:ext cx="4142969" cy="1507067"/>
          </a:xfrm>
        </p:spPr>
        <p:txBody>
          <a:bodyPr/>
          <a:lstStyle/>
          <a:p>
            <a:r>
              <a:rPr lang="en-US" dirty="0"/>
              <a:t>Physical Oceanography</a:t>
            </a:r>
          </a:p>
        </p:txBody>
      </p:sp>
      <p:sp>
        <p:nvSpPr>
          <p:cNvPr id="3" name="Content Placeholder 2">
            <a:extLst>
              <a:ext uri="{FF2B5EF4-FFF2-40B4-BE49-F238E27FC236}">
                <a16:creationId xmlns:a16="http://schemas.microsoft.com/office/drawing/2014/main" id="{EFFD229F-06B7-47F3-A380-C603C8CED9E4}"/>
              </a:ext>
            </a:extLst>
          </p:cNvPr>
          <p:cNvSpPr>
            <a:spLocks noGrp="1"/>
          </p:cNvSpPr>
          <p:nvPr>
            <p:ph idx="1"/>
          </p:nvPr>
        </p:nvSpPr>
        <p:spPr/>
        <p:txBody>
          <a:bodyPr/>
          <a:lstStyle/>
          <a:p>
            <a:r>
              <a:rPr lang="en-US" dirty="0"/>
              <a:t>Density – Ocean water is denser than fresh water because of the salt dissolved within it. Ocean water can vary in density based on its temperature and salinity. The colder and saltier the water, the denser it is. </a:t>
            </a:r>
          </a:p>
          <a:p>
            <a:endParaRPr lang="en-US" dirty="0"/>
          </a:p>
          <a:p>
            <a:r>
              <a:rPr lang="en-US" dirty="0"/>
              <a:t>The density is more effected by temperature than salt though, so there can be situations where high salinity water can float on top of low salinity water if the temperature difference is large enough.</a:t>
            </a:r>
          </a:p>
        </p:txBody>
      </p:sp>
      <p:pic>
        <p:nvPicPr>
          <p:cNvPr id="5" name="Picture 4" descr="A close up of a logo&#10;&#10;Description automatically generated">
            <a:extLst>
              <a:ext uri="{FF2B5EF4-FFF2-40B4-BE49-F238E27FC236}">
                <a16:creationId xmlns:a16="http://schemas.microsoft.com/office/drawing/2014/main" id="{FA7EADC7-FAC7-4375-8F9D-48FB79D87EA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827181" y="3737935"/>
            <a:ext cx="7045293" cy="2758558"/>
          </a:xfrm>
          <a:prstGeom prst="rect">
            <a:avLst/>
          </a:prstGeom>
        </p:spPr>
      </p:pic>
    </p:spTree>
    <p:extLst>
      <p:ext uri="{BB962C8B-B14F-4D97-AF65-F5344CB8AC3E}">
        <p14:creationId xmlns:p14="http://schemas.microsoft.com/office/powerpoint/2010/main" val="35387843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29" name="Rectangle 9">
            <a:extLst>
              <a:ext uri="{FF2B5EF4-FFF2-40B4-BE49-F238E27FC236}">
                <a16:creationId xmlns:a16="http://schemas.microsoft.com/office/drawing/2014/main" id="{CADF2543-1B6F-4FBC-A7AF-53A0430E0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38D7929-60AD-4A30-8724-D0EBDC8C9C58}"/>
              </a:ext>
            </a:extLst>
          </p:cNvPr>
          <p:cNvSpPr>
            <a:spLocks noGrp="1"/>
          </p:cNvSpPr>
          <p:nvPr>
            <p:ph type="title"/>
          </p:nvPr>
        </p:nvSpPr>
        <p:spPr>
          <a:xfrm>
            <a:off x="684212" y="485244"/>
            <a:ext cx="8534400" cy="1507067"/>
          </a:xfrm>
        </p:spPr>
        <p:txBody>
          <a:bodyPr>
            <a:normAutofit/>
          </a:bodyPr>
          <a:lstStyle/>
          <a:p>
            <a:r>
              <a:rPr lang="en-US" dirty="0"/>
              <a:t>The Oceanic Conveyor system</a:t>
            </a:r>
          </a:p>
        </p:txBody>
      </p:sp>
      <p:grpSp>
        <p:nvGrpSpPr>
          <p:cNvPr id="30" name="Group 11">
            <a:extLst>
              <a:ext uri="{FF2B5EF4-FFF2-40B4-BE49-F238E27FC236}">
                <a16:creationId xmlns:a16="http://schemas.microsoft.com/office/drawing/2014/main" id="{A80A6E81-6B71-43DF-877B-E964A9A4C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id="{4E35C3AD-357F-4004-A3F3-2D4EAF34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13">
              <a:extLst>
                <a:ext uri="{FF2B5EF4-FFF2-40B4-BE49-F238E27FC236}">
                  <a16:creationId xmlns:a16="http://schemas.microsoft.com/office/drawing/2014/main" id="{337B6032-0A70-4F26-A9A3-B4D60DF11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E192CE3-3DD1-448F-93BE-42983DA0D5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15">
              <a:extLst>
                <a:ext uri="{FF2B5EF4-FFF2-40B4-BE49-F238E27FC236}">
                  <a16:creationId xmlns:a16="http://schemas.microsoft.com/office/drawing/2014/main" id="{E6D3DA09-5C72-4562-BEDE-1937DF87E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6ACA7CA-2A20-49D7-9053-E076463D79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grpSp>
      <p:sp>
        <p:nvSpPr>
          <p:cNvPr id="5" name="Content Placeholder 4">
            <a:extLst>
              <a:ext uri="{FF2B5EF4-FFF2-40B4-BE49-F238E27FC236}">
                <a16:creationId xmlns:a16="http://schemas.microsoft.com/office/drawing/2014/main" id="{0679A482-E615-4C4F-BFBB-C24770FB2437}"/>
              </a:ext>
            </a:extLst>
          </p:cNvPr>
          <p:cNvSpPr>
            <a:spLocks noGrp="1"/>
          </p:cNvSpPr>
          <p:nvPr>
            <p:ph idx="1"/>
          </p:nvPr>
        </p:nvSpPr>
        <p:spPr>
          <a:xfrm>
            <a:off x="684212" y="2068511"/>
            <a:ext cx="5333816" cy="3615267"/>
          </a:xfrm>
        </p:spPr>
        <p:txBody>
          <a:bodyPr>
            <a:normAutofit/>
          </a:bodyPr>
          <a:lstStyle/>
          <a:p>
            <a:r>
              <a:rPr lang="en-US" dirty="0">
                <a:solidFill>
                  <a:schemeClr val="tx1"/>
                </a:solidFill>
              </a:rPr>
              <a:t>How many Oceans are there? </a:t>
            </a:r>
          </a:p>
          <a:p>
            <a:pPr lvl="1"/>
            <a:r>
              <a:rPr lang="en-US" dirty="0">
                <a:solidFill>
                  <a:schemeClr val="tx1"/>
                </a:solidFill>
              </a:rPr>
              <a:t>1? 3? 5? They are all correct answers because even though they are all connected, they are also all unique.</a:t>
            </a:r>
          </a:p>
          <a:p>
            <a:pPr lvl="1"/>
            <a:endParaRPr lang="en-US" dirty="0">
              <a:solidFill>
                <a:schemeClr val="tx1"/>
              </a:solidFill>
            </a:endParaRPr>
          </a:p>
          <a:p>
            <a:r>
              <a:rPr lang="en-US" dirty="0">
                <a:solidFill>
                  <a:schemeClr val="tx1"/>
                </a:solidFill>
              </a:rPr>
              <a:t>However, they are all a part of the World Ocean Conveyor System, which transports ocean water all through the World Ocean</a:t>
            </a:r>
          </a:p>
        </p:txBody>
      </p:sp>
      <p:pic>
        <p:nvPicPr>
          <p:cNvPr id="7" name="Picture 6" descr="A close up of a map&#10;&#10;Description automatically generated">
            <a:extLst>
              <a:ext uri="{FF2B5EF4-FFF2-40B4-BE49-F238E27FC236}">
                <a16:creationId xmlns:a16="http://schemas.microsoft.com/office/drawing/2014/main" id="{9C33D634-DAD5-4087-9DE8-EC892DD3C97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18028" y="2408860"/>
            <a:ext cx="5819256" cy="2934568"/>
          </a:xfrm>
          <a:prstGeom prst="rect">
            <a:avLst/>
          </a:prstGeom>
        </p:spPr>
      </p:pic>
    </p:spTree>
    <p:extLst>
      <p:ext uri="{BB962C8B-B14F-4D97-AF65-F5344CB8AC3E}">
        <p14:creationId xmlns:p14="http://schemas.microsoft.com/office/powerpoint/2010/main" val="21301763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p:cTn id="21"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otalTime>6962</TotalTime>
  <Words>2697</Words>
  <Application>Microsoft Office PowerPoint</Application>
  <PresentationFormat>Widescreen</PresentationFormat>
  <Paragraphs>210</Paragraphs>
  <Slides>40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40</vt:i4>
      </vt:variant>
    </vt:vector>
  </HeadingPairs>
  <TitlesOfParts>
    <vt:vector size="43" baseType="lpstr">
      <vt:lpstr>Century Gothic</vt:lpstr>
      <vt:lpstr>Wingdings 3</vt:lpstr>
      <vt:lpstr>Slice</vt:lpstr>
      <vt:lpstr>Oceanography  Merit Badge</vt:lpstr>
      <vt:lpstr>Oceanography </vt:lpstr>
      <vt:lpstr>4 Branches of oceanography </vt:lpstr>
      <vt:lpstr>4 Branches of oceanography </vt:lpstr>
      <vt:lpstr>Why is it important to study the ocean?</vt:lpstr>
      <vt:lpstr>Physical oceanography</vt:lpstr>
      <vt:lpstr>Physical oceanography</vt:lpstr>
      <vt:lpstr>Physical Oceanography</vt:lpstr>
      <vt:lpstr>The Oceanic Conveyor system</vt:lpstr>
      <vt:lpstr>The Oceanic Conveyor system</vt:lpstr>
      <vt:lpstr>The Oceanic Conveyor system</vt:lpstr>
      <vt:lpstr>The Oceanic Conveyor system</vt:lpstr>
      <vt:lpstr>The Oceanic Conveyor system</vt:lpstr>
      <vt:lpstr>So how does this effect the climate?</vt:lpstr>
      <vt:lpstr>So how does this effect the climate?</vt:lpstr>
      <vt:lpstr>End of Day 1 / Essay Prep</vt:lpstr>
      <vt:lpstr>Types of Waves</vt:lpstr>
      <vt:lpstr>Types of waves</vt:lpstr>
      <vt:lpstr>Types of waves</vt:lpstr>
      <vt:lpstr>Types of waves</vt:lpstr>
      <vt:lpstr>Types of waves</vt:lpstr>
      <vt:lpstr>Types of waves</vt:lpstr>
      <vt:lpstr>Underwater topography </vt:lpstr>
      <vt:lpstr>Underwater topography</vt:lpstr>
      <vt:lpstr>Underwater topography</vt:lpstr>
      <vt:lpstr>End of day 2</vt:lpstr>
      <vt:lpstr>So what is in ocean water?</vt:lpstr>
      <vt:lpstr>So what is in ocean water</vt:lpstr>
      <vt:lpstr>So what is in ocean water</vt:lpstr>
      <vt:lpstr>So what is in ocean water</vt:lpstr>
      <vt:lpstr>Creatures in the water</vt:lpstr>
      <vt:lpstr>Creatures in the water</vt:lpstr>
      <vt:lpstr>Creatures in the water</vt:lpstr>
      <vt:lpstr>Wave generator</vt:lpstr>
      <vt:lpstr>Wave generator</vt:lpstr>
      <vt:lpstr>Wave generator</vt:lpstr>
      <vt:lpstr>Wave generator</vt:lpstr>
      <vt:lpstr>End of Day 3</vt:lpstr>
      <vt:lpstr>Methods of marine Scientists</vt:lpstr>
      <vt:lpstr>Essay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Oceanography  Merit Badge</dc:title>
  <dc:creator>Patrick Willard</dc:creator>
  <cp:lastModifiedBy>Patrick Willard</cp:lastModifiedBy>
  <cp:revision>17</cp:revision>
  <dcterms:created xsi:type="dcterms:W3CDTF">2020-04-23T21:19:12Z</dcterms:created>
  <dcterms:modified xsi:type="dcterms:W3CDTF">2020-04-28T17:21:33Z</dcterms:modified>
</cp:coreProperties>
</file>