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59" r:id="rId3"/>
  </p:sldMasterIdLst>
  <p:notesMasterIdLst>
    <p:notesMasterId r:id="rId44"/>
  </p:notesMasterIdLst>
  <p:handoutMasterIdLst>
    <p:handoutMasterId r:id="rId45"/>
  </p:handoutMasterIdLst>
  <p:sldIdLst>
    <p:sldId id="267" r:id="rId4"/>
    <p:sldId id="373" r:id="rId5"/>
    <p:sldId id="406" r:id="rId6"/>
    <p:sldId id="407" r:id="rId7"/>
    <p:sldId id="385" r:id="rId8"/>
    <p:sldId id="276" r:id="rId9"/>
    <p:sldId id="307" r:id="rId10"/>
    <p:sldId id="308" r:id="rId11"/>
    <p:sldId id="402" r:id="rId12"/>
    <p:sldId id="403" r:id="rId13"/>
    <p:sldId id="405" r:id="rId14"/>
    <p:sldId id="404" r:id="rId15"/>
    <p:sldId id="410" r:id="rId16"/>
    <p:sldId id="411" r:id="rId17"/>
    <p:sldId id="408" r:id="rId18"/>
    <p:sldId id="412" r:id="rId19"/>
    <p:sldId id="420" r:id="rId20"/>
    <p:sldId id="413" r:id="rId21"/>
    <p:sldId id="414" r:id="rId22"/>
    <p:sldId id="409" r:id="rId23"/>
    <p:sldId id="415" r:id="rId24"/>
    <p:sldId id="416" r:id="rId25"/>
    <p:sldId id="417" r:id="rId26"/>
    <p:sldId id="397" r:id="rId27"/>
    <p:sldId id="421" r:id="rId28"/>
    <p:sldId id="392" r:id="rId29"/>
    <p:sldId id="398" r:id="rId30"/>
    <p:sldId id="396" r:id="rId31"/>
    <p:sldId id="422" r:id="rId32"/>
    <p:sldId id="423" r:id="rId33"/>
    <p:sldId id="427" r:id="rId34"/>
    <p:sldId id="424" r:id="rId35"/>
    <p:sldId id="425" r:id="rId36"/>
    <p:sldId id="418" r:id="rId37"/>
    <p:sldId id="419" r:id="rId38"/>
    <p:sldId id="393" r:id="rId39"/>
    <p:sldId id="363" r:id="rId40"/>
    <p:sldId id="426" r:id="rId41"/>
    <p:sldId id="399" r:id="rId42"/>
    <p:sldId id="400" r:id="rId43"/>
  </p:sldIdLst>
  <p:sldSz cx="9144000" cy="5143500" type="screen16x9"/>
  <p:notesSz cx="9296400" cy="7010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521415D9-36F7-43E2-AB2F-B90AF26B5E84}">
      <p14:sectionLst xmlns:p14="http://schemas.microsoft.com/office/powerpoint/2010/main">
        <p14:section name="Untitled Section" id="{C869D2D4-5B82-46C6-BA5A-0D9C8F9BECFB}">
          <p14:sldIdLst>
            <p14:sldId id="267"/>
            <p14:sldId id="373"/>
            <p14:sldId id="406"/>
            <p14:sldId id="407"/>
            <p14:sldId id="385"/>
            <p14:sldId id="276"/>
            <p14:sldId id="307"/>
            <p14:sldId id="308"/>
            <p14:sldId id="402"/>
            <p14:sldId id="403"/>
            <p14:sldId id="405"/>
            <p14:sldId id="404"/>
            <p14:sldId id="410"/>
            <p14:sldId id="411"/>
            <p14:sldId id="408"/>
            <p14:sldId id="412"/>
            <p14:sldId id="420"/>
            <p14:sldId id="413"/>
            <p14:sldId id="414"/>
            <p14:sldId id="409"/>
            <p14:sldId id="415"/>
            <p14:sldId id="416"/>
            <p14:sldId id="417"/>
            <p14:sldId id="397"/>
            <p14:sldId id="421"/>
            <p14:sldId id="392"/>
            <p14:sldId id="398"/>
            <p14:sldId id="396"/>
            <p14:sldId id="422"/>
            <p14:sldId id="423"/>
            <p14:sldId id="427"/>
            <p14:sldId id="424"/>
            <p14:sldId id="425"/>
            <p14:sldId id="418"/>
            <p14:sldId id="419"/>
            <p14:sldId id="393"/>
            <p14:sldId id="363"/>
            <p14:sldId id="426"/>
            <p14:sldId id="399"/>
            <p14:sldId id="400"/>
          </p14:sldIdLst>
        </p14:section>
      </p14:sectionLst>
    </p:ext>
    <p:ext uri="{EFAFB233-063F-42B5-8137-9DF3F51BA10A}">
      <p15:sldGuideLst xmlns:p15="http://schemas.microsoft.com/office/powerpoint/2012/main">
        <p15:guide id="1" orient="horz" pos="1620" userDrawn="1">
          <p15:clr>
            <a:srgbClr val="5ACBF0"/>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621" autoAdjust="0"/>
  </p:normalViewPr>
  <p:slideViewPr>
    <p:cSldViewPr>
      <p:cViewPr varScale="1">
        <p:scale>
          <a:sx n="84" d="100"/>
          <a:sy n="84" d="100"/>
        </p:scale>
        <p:origin x="1020"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4" d="100"/>
          <a:sy n="94" d="100"/>
        </p:scale>
        <p:origin x="1242" y="8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70FFC2BE-CC4F-4569-B023-8B9C241D58F9}" type="datetimeFigureOut">
              <a:rPr lang="en-US" smtClean="0"/>
              <a:t>5/28/2019</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D75F063A-40DD-4347-B154-7F2C0AEF79CD}" type="slidenum">
              <a:rPr lang="en-US" smtClean="0"/>
              <a:t>‹#›</a:t>
            </a:fld>
            <a:endParaRPr lang="en-US" dirty="0"/>
          </a:p>
        </p:txBody>
      </p:sp>
    </p:spTree>
    <p:extLst>
      <p:ext uri="{BB962C8B-B14F-4D97-AF65-F5344CB8AC3E}">
        <p14:creationId xmlns:p14="http://schemas.microsoft.com/office/powerpoint/2010/main" val="2169870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extLst/>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extLst/>
          </a:lstStyle>
          <a:p>
            <a:fld id="{A8ADFD5B-A66C-449C-B6E8-FB716D07777D}" type="datetimeFigureOut">
              <a:rPr lang="en-US" smtClean="0"/>
              <a:pPr/>
              <a:t>5/28/2019</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extLst/>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extLst/>
          </a:lstStyle>
          <a:p>
            <a:fld id="{CA5D3BF3-D352-46FC-8343-31F56E6730EA}" type="slidenum">
              <a:rPr lang="en-US" smtClean="0"/>
              <a:pPr/>
              <a:t>‹#›</a:t>
            </a:fld>
            <a:endParaRPr lang="en-US" dirty="0"/>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dirty="0"/>
          </a:p>
        </p:txBody>
      </p:sp>
    </p:spTree>
    <p:extLst>
      <p:ext uri="{BB962C8B-B14F-4D97-AF65-F5344CB8AC3E}">
        <p14:creationId xmlns:p14="http://schemas.microsoft.com/office/powerpoint/2010/main" val="3770282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r>
              <a:rPr lang="en-US" dirty="0"/>
              <a:t>Dunagan</a:t>
            </a:r>
            <a:r>
              <a:rPr lang="en-US" baseline="0" dirty="0"/>
              <a:t>, Stuart &amp; Weaver - </a:t>
            </a:r>
            <a:r>
              <a:rPr lang="en-US" dirty="0"/>
              <a:t>Bring</a:t>
            </a:r>
            <a:r>
              <a:rPr lang="en-US" baseline="0" dirty="0"/>
              <a:t> up Luke and congratulate him, give him an award and do a brief 5 to 10 minute overview and audience Q&amp;A.</a:t>
            </a:r>
          </a:p>
          <a:p>
            <a:endParaRPr lang="en-US" baseline="0" dirty="0"/>
          </a:p>
        </p:txBody>
      </p:sp>
      <p:sp>
        <p:nvSpPr>
          <p:cNvPr id="4" name="Rectangl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865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17</a:t>
            </a:fld>
            <a:endParaRPr lang="en-US" dirty="0"/>
          </a:p>
        </p:txBody>
      </p:sp>
    </p:spTree>
    <p:extLst>
      <p:ext uri="{BB962C8B-B14F-4D97-AF65-F5344CB8AC3E}">
        <p14:creationId xmlns:p14="http://schemas.microsoft.com/office/powerpoint/2010/main" val="57187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baseline="0" dirty="0"/>
          </a:p>
        </p:txBody>
      </p:sp>
      <p:sp>
        <p:nvSpPr>
          <p:cNvPr id="4" name="Rectangl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605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r>
              <a:rPr lang="en-US" dirty="0"/>
              <a:t>Dunagan</a:t>
            </a:r>
            <a:r>
              <a:rPr lang="en-US" baseline="0" dirty="0"/>
              <a:t>, Stuart &amp; Weaver - </a:t>
            </a:r>
            <a:r>
              <a:rPr lang="en-US" dirty="0"/>
              <a:t>Bring</a:t>
            </a:r>
            <a:r>
              <a:rPr lang="en-US" baseline="0" dirty="0"/>
              <a:t> up Luke and congratulate him, give him an award and do a brief 5 to 10 minute overview and audience Q&amp;A.</a:t>
            </a:r>
          </a:p>
          <a:p>
            <a:endParaRPr lang="en-US" baseline="0" dirty="0"/>
          </a:p>
        </p:txBody>
      </p:sp>
      <p:sp>
        <p:nvSpPr>
          <p:cNvPr id="4" name="Rectangl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0137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Dunagan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24</a:t>
            </a:fld>
            <a:endParaRPr lang="en-US" dirty="0"/>
          </a:p>
        </p:txBody>
      </p:sp>
    </p:spTree>
    <p:extLst>
      <p:ext uri="{BB962C8B-B14F-4D97-AF65-F5344CB8AC3E}">
        <p14:creationId xmlns:p14="http://schemas.microsoft.com/office/powerpoint/2010/main" val="267993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baseline="0" dirty="0"/>
          </a:p>
        </p:txBody>
      </p:sp>
      <p:sp>
        <p:nvSpPr>
          <p:cNvPr id="4" name="Rectangle 3"/>
          <p:cNvSpPr>
            <a:spLocks noGrp="1"/>
          </p:cNvSpPr>
          <p:nvPr>
            <p:ph type="sldNum" sz="quarter" idx="10"/>
          </p:nvPr>
        </p:nvSpPr>
        <p:spPr/>
        <p:txBody>
          <a:bodyPr/>
          <a:lstStyle/>
          <a:p>
            <a:fld id="{CA5D3BF3-D352-46FC-8343-31F56E6730EA}" type="slidenum">
              <a:rPr lang="en-US" smtClean="0"/>
              <a:pPr/>
              <a:t>26</a:t>
            </a:fld>
            <a:endParaRPr lang="en-US" dirty="0"/>
          </a:p>
        </p:txBody>
      </p:sp>
    </p:spTree>
    <p:extLst>
      <p:ext uri="{BB962C8B-B14F-4D97-AF65-F5344CB8AC3E}">
        <p14:creationId xmlns:p14="http://schemas.microsoft.com/office/powerpoint/2010/main" val="291737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Dunagan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27</a:t>
            </a:fld>
            <a:endParaRPr lang="en-US" dirty="0"/>
          </a:p>
        </p:txBody>
      </p:sp>
    </p:spTree>
    <p:extLst>
      <p:ext uri="{BB962C8B-B14F-4D97-AF65-F5344CB8AC3E}">
        <p14:creationId xmlns:p14="http://schemas.microsoft.com/office/powerpoint/2010/main" val="2890127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&amp; Walden</a:t>
            </a:r>
          </a:p>
        </p:txBody>
      </p:sp>
      <p:sp>
        <p:nvSpPr>
          <p:cNvPr id="4" name="Slide Number Placeholder 3"/>
          <p:cNvSpPr>
            <a:spLocks noGrp="1"/>
          </p:cNvSpPr>
          <p:nvPr>
            <p:ph type="sldNum" sz="quarter" idx="10"/>
          </p:nvPr>
        </p:nvSpPr>
        <p:spPr/>
        <p:txBody>
          <a:bodyPr/>
          <a:lstStyle/>
          <a:p>
            <a:fld id="{CA5D3BF3-D352-46FC-8343-31F56E6730EA}" type="slidenum">
              <a:rPr lang="en-US" smtClean="0"/>
              <a:pPr/>
              <a:t>28</a:t>
            </a:fld>
            <a:endParaRPr lang="en-US"/>
          </a:p>
        </p:txBody>
      </p:sp>
    </p:spTree>
    <p:extLst>
      <p:ext uri="{BB962C8B-B14F-4D97-AF65-F5344CB8AC3E}">
        <p14:creationId xmlns:p14="http://schemas.microsoft.com/office/powerpoint/2010/main" val="4092341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32</a:t>
            </a:fld>
            <a:endParaRPr lang="en-US" dirty="0"/>
          </a:p>
        </p:txBody>
      </p:sp>
    </p:spTree>
    <p:extLst>
      <p:ext uri="{BB962C8B-B14F-4D97-AF65-F5344CB8AC3E}">
        <p14:creationId xmlns:p14="http://schemas.microsoft.com/office/powerpoint/2010/main" val="1666640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baseline="0" dirty="0"/>
          </a:p>
        </p:txBody>
      </p:sp>
      <p:sp>
        <p:nvSpPr>
          <p:cNvPr id="4" name="Rectangle 3"/>
          <p:cNvSpPr>
            <a:spLocks noGrp="1"/>
          </p:cNvSpPr>
          <p:nvPr>
            <p:ph type="sldNum" sz="quarter" idx="10"/>
          </p:nvPr>
        </p:nvSpPr>
        <p:spPr/>
        <p:txBody>
          <a:bodyPr/>
          <a:lstStyle/>
          <a:p>
            <a:fld id="{CA5D3BF3-D352-46FC-8343-31F56E6730EA}" type="slidenum">
              <a:rPr lang="en-US" smtClean="0"/>
              <a:pPr/>
              <a:t>36</a:t>
            </a:fld>
            <a:endParaRPr lang="en-US" dirty="0"/>
          </a:p>
        </p:txBody>
      </p:sp>
    </p:spTree>
    <p:extLst>
      <p:ext uri="{BB962C8B-B14F-4D97-AF65-F5344CB8AC3E}">
        <p14:creationId xmlns:p14="http://schemas.microsoft.com/office/powerpoint/2010/main" val="140334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a:t>
            </a:fld>
            <a:endParaRPr lang="en-US" dirty="0"/>
          </a:p>
        </p:txBody>
      </p:sp>
    </p:spTree>
    <p:extLst>
      <p:ext uri="{BB962C8B-B14F-4D97-AF65-F5344CB8AC3E}">
        <p14:creationId xmlns:p14="http://schemas.microsoft.com/office/powerpoint/2010/main" val="389164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Dunagan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37</a:t>
            </a:fld>
            <a:endParaRPr lang="en-US" dirty="0"/>
          </a:p>
        </p:txBody>
      </p:sp>
    </p:spTree>
    <p:extLst>
      <p:ext uri="{BB962C8B-B14F-4D97-AF65-F5344CB8AC3E}">
        <p14:creationId xmlns:p14="http://schemas.microsoft.com/office/powerpoint/2010/main" val="2663160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baseline="0" dirty="0"/>
          </a:p>
        </p:txBody>
      </p:sp>
      <p:sp>
        <p:nvSpPr>
          <p:cNvPr id="4" name="Rectangle 3"/>
          <p:cNvSpPr>
            <a:spLocks noGrp="1"/>
          </p:cNvSpPr>
          <p:nvPr>
            <p:ph type="sldNum" sz="quarter" idx="10"/>
          </p:nvPr>
        </p:nvSpPr>
        <p:spPr/>
        <p:txBody>
          <a:bodyPr/>
          <a:lstStyle/>
          <a:p>
            <a:fld id="{CA5D3BF3-D352-46FC-8343-31F56E6730EA}" type="slidenum">
              <a:rPr lang="en-US" smtClean="0"/>
              <a:pPr/>
              <a:t>39</a:t>
            </a:fld>
            <a:endParaRPr lang="en-US" dirty="0"/>
          </a:p>
        </p:txBody>
      </p:sp>
    </p:spTree>
    <p:extLst>
      <p:ext uri="{BB962C8B-B14F-4D97-AF65-F5344CB8AC3E}">
        <p14:creationId xmlns:p14="http://schemas.microsoft.com/office/powerpoint/2010/main" val="2137538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40</a:t>
            </a:fld>
            <a:endParaRPr lang="en-US" dirty="0"/>
          </a:p>
        </p:txBody>
      </p:sp>
    </p:spTree>
    <p:extLst>
      <p:ext uri="{BB962C8B-B14F-4D97-AF65-F5344CB8AC3E}">
        <p14:creationId xmlns:p14="http://schemas.microsoft.com/office/powerpoint/2010/main" val="178548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baseline="0" dirty="0"/>
          </a:p>
        </p:txBody>
      </p:sp>
      <p:sp>
        <p:nvSpPr>
          <p:cNvPr id="4" name="Rectangl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44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baseline="0" dirty="0"/>
          </a:p>
        </p:txBody>
      </p:sp>
      <p:sp>
        <p:nvSpPr>
          <p:cNvPr id="4" name="Rectangle 3"/>
          <p:cNvSpPr>
            <a:spLocks noGrp="1"/>
          </p:cNvSpPr>
          <p:nvPr>
            <p:ph type="sldNum" sz="quarter" idx="10"/>
          </p:nvPr>
        </p:nvSpPr>
        <p:spPr/>
        <p:txBody>
          <a:bodyPr/>
          <a:lstStyle/>
          <a:p>
            <a:fld id="{CA5D3BF3-D352-46FC-8343-31F56E6730EA}" type="slidenum">
              <a:rPr lang="en-US" smtClean="0"/>
              <a:pPr/>
              <a:t>5</a:t>
            </a:fld>
            <a:endParaRPr lang="en-US" dirty="0"/>
          </a:p>
        </p:txBody>
      </p:sp>
    </p:spTree>
    <p:extLst>
      <p:ext uri="{BB962C8B-B14F-4D97-AF65-F5344CB8AC3E}">
        <p14:creationId xmlns:p14="http://schemas.microsoft.com/office/powerpoint/2010/main" val="2138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dirty="0"/>
          </a:p>
        </p:txBody>
      </p:sp>
    </p:spTree>
    <p:extLst>
      <p:ext uri="{BB962C8B-B14F-4D97-AF65-F5344CB8AC3E}">
        <p14:creationId xmlns:p14="http://schemas.microsoft.com/office/powerpoint/2010/main" val="357842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a:t>
            </a:fld>
            <a:endParaRPr lang="en-US" dirty="0"/>
          </a:p>
        </p:txBody>
      </p:sp>
    </p:spTree>
    <p:extLst>
      <p:ext uri="{BB962C8B-B14F-4D97-AF65-F5344CB8AC3E}">
        <p14:creationId xmlns:p14="http://schemas.microsoft.com/office/powerpoint/2010/main" val="97132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8</a:t>
            </a:fld>
            <a:endParaRPr lang="en-US" dirty="0"/>
          </a:p>
        </p:txBody>
      </p:sp>
    </p:spTree>
    <p:extLst>
      <p:ext uri="{BB962C8B-B14F-4D97-AF65-F5344CB8AC3E}">
        <p14:creationId xmlns:p14="http://schemas.microsoft.com/office/powerpoint/2010/main" val="124103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baseline="0" dirty="0"/>
          </a:p>
        </p:txBody>
      </p:sp>
      <p:sp>
        <p:nvSpPr>
          <p:cNvPr id="4" name="Rectangl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180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baseline="0" dirty="0"/>
          </a:p>
        </p:txBody>
      </p:sp>
      <p:sp>
        <p:nvSpPr>
          <p:cNvPr id="4" name="Rectangl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14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dirty="0"/>
              <a:t>Click to edit Master subtitle style</a:t>
            </a:r>
            <a:endParaRPr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extLst/>
          </a:lstStyle>
          <a:p>
            <a:pPr algn="ctr"/>
            <a:fld id="{047E157E-8DCB-4F70-A0AF-5EB586A91DD4}" type="datetime1">
              <a:rPr kumimoji="0" lang="en-US" smtClean="0">
                <a:solidFill>
                  <a:srgbClr val="FFFFFF"/>
                </a:solidFill>
              </a:rPr>
              <a:pPr algn="ctr"/>
              <a:t>5/28/2019</a:t>
            </a:fld>
            <a:endParaRPr kumimoji="0"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extLst/>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cap="all" baseline="0"/>
            </a:lvl1pPr>
            <a:extLst/>
          </a:lstStyle>
          <a:p>
            <a:pPr eaLnBrk="1" latinLnBrk="1" hangingPunct="1"/>
            <a:r>
              <a:rPr lang="en-US" dirty="0"/>
              <a:t>Click to edit Master 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432FEA-9320-46AC-841C-ABC21EB9944A}"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373337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32FEA-9320-46AC-841C-ABC21EB9944A}"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1506998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432FEA-9320-46AC-841C-ABC21EB9944A}"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4229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432FEA-9320-46AC-841C-ABC21EB9944A}" type="datetimeFigureOut">
              <a:rPr lang="en-US" smtClean="0"/>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3571289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432FEA-9320-46AC-841C-ABC21EB9944A}" type="datetimeFigureOut">
              <a:rPr lang="en-US" smtClean="0"/>
              <a:t>5/28/2019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1670532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432FEA-9320-46AC-841C-ABC21EB9944A}" type="datetimeFigureOut">
              <a:rPr lang="en-US" smtClean="0"/>
              <a:t>5/28/2019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2075537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32FEA-9320-46AC-841C-ABC21EB9944A}" type="datetimeFigureOut">
              <a:rPr lang="en-US" smtClean="0"/>
              <a:t>5/28/2019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181777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432FEA-9320-46AC-841C-ABC21EB9944A}" type="datetimeFigureOut">
              <a:rPr lang="en-US" smtClean="0"/>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3582211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432FEA-9320-46AC-841C-ABC21EB9944A}" type="datetimeFigureOut">
              <a:rPr lang="en-US" smtClean="0"/>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282922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32FEA-9320-46AC-841C-ABC21EB9944A}"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302413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1" hangingPunct="1"/>
            <a:r>
              <a:rPr lang="en-US"/>
              <a:t>Click to edit Master title style</a:t>
            </a:r>
            <a:endParaRPr/>
          </a:p>
        </p:txBody>
      </p:sp>
      <p:sp>
        <p:nvSpPr>
          <p:cNvPr id="3" name="Rectangle 2"/>
          <p:cNvSpPr>
            <a:spLocks noGrp="1"/>
          </p:cNvSpPr>
          <p:nvPr>
            <p:ph type="dt" sz="half" idx="10"/>
          </p:nvPr>
        </p:nvSpPr>
        <p:spPr/>
        <p:txBody>
          <a:bodyPr/>
          <a:lstStyle/>
          <a:p>
            <a:fld id="{E4606EA6-EFEA-4C30-9264-4F9291A5780D}" type="datetime1">
              <a:rPr kumimoji="0" lang="en-US" smtClean="0"/>
              <a:pPr/>
              <a:t>5/28/2019</a:t>
            </a:fld>
            <a:endParaRPr kumimoji="0" lang="en-US" dirty="0"/>
          </a:p>
        </p:txBody>
      </p:sp>
      <p:sp>
        <p:nvSpPr>
          <p:cNvPr id="4" name="Rectangle 3"/>
          <p:cNvSpPr>
            <a:spLocks noGrp="1"/>
          </p:cNvSpPr>
          <p:nvPr>
            <p:ph type="ftr" sz="quarter" idx="11"/>
          </p:nvPr>
        </p:nvSpPr>
        <p:spPr/>
        <p:txBody>
          <a:bodyPr/>
          <a:lstStyle/>
          <a:p>
            <a:endParaRPr kumimoji="0" lang="en-US" dirty="0"/>
          </a:p>
        </p:txBody>
      </p:sp>
      <p:sp>
        <p:nvSpPr>
          <p:cNvPr id="5" name="Rectangle 4"/>
          <p:cNvSpPr>
            <a:spLocks noGrp="1"/>
          </p:cNvSpPr>
          <p:nvPr>
            <p:ph type="sldNum" sz="quarter" idx="12"/>
          </p:nvPr>
        </p:nvSpPr>
        <p:spPr/>
        <p:txBody>
          <a:bodyPr/>
          <a:lstStyle/>
          <a:p>
            <a:pPr algn="ctr"/>
            <a:fld id="{8F82E0A0-C266-4798-8C8F-B9F91E9DA37E}" type="slidenum">
              <a:rPr kumimoji="0" lang="en-US" sz="1400" b="1" smtClean="0">
                <a:solidFill>
                  <a:srgbClr val="FFFFFF"/>
                </a:solidFill>
              </a:rPr>
              <a:pPr algn="ctr"/>
              <a:t>‹#›</a:t>
            </a:fld>
            <a:endParaRPr kumimoji="0" lang="en-US" dirty="0"/>
          </a:p>
        </p:txBody>
      </p:sp>
      <p:sp>
        <p:nvSpPr>
          <p:cNvPr id="7" name="Rectangle 6"/>
          <p:cNvSpPr>
            <a:spLocks noGrp="1"/>
          </p:cNvSpPr>
          <p:nvPr>
            <p:ph sz="quarter" idx="13"/>
          </p:nvPr>
        </p:nvSpPr>
        <p:spPr>
          <a:xfrm>
            <a:off x="609600" y="1352550"/>
            <a:ext cx="8153400" cy="32766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32FEA-9320-46AC-841C-ABC21EB9944A}"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169861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8" name="Rectangle 7"/>
          <p:cNvSpPr/>
          <p:nvPr/>
        </p:nvSpPr>
        <p:spPr>
          <a:xfrm>
            <a:off x="0" y="1200150"/>
            <a:ext cx="1295400" cy="742950"/>
          </a:xfrm>
          <a:prstGeom prst="rect">
            <a:avLst/>
          </a:prstGeom>
          <a:solidFill>
            <a:srgbClr val="FF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9" name="Rectangle 8"/>
          <p:cNvSpPr/>
          <p:nvPr/>
        </p:nvSpPr>
        <p:spPr>
          <a:xfrm>
            <a:off x="1371600" y="1200150"/>
            <a:ext cx="7772400" cy="74295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extLst/>
          </a:lstStyle>
          <a:p>
            <a:r>
              <a:rPr kumimoji="0"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kumimoji="0" lang="en-US" smtClean="0"/>
              <a:pPr/>
              <a:t>5/28/2019</a:t>
            </a:fld>
            <a:endParaRPr kumimoji="0" lang="en-US" dirty="0"/>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extLst/>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a:t>Click to edit Master title style</a:t>
            </a:r>
            <a:endParaRPr/>
          </a:p>
        </p:txBody>
      </p:sp>
      <p:sp>
        <p:nvSpPr>
          <p:cNvPr id="9" name="Content Placeholder 8"/>
          <p:cNvSpPr>
            <a:spLocks noGrp="1"/>
          </p:cNvSpPr>
          <p:nvPr>
            <p:ph sz="quarter" idx="13"/>
          </p:nvPr>
        </p:nvSpPr>
        <p:spPr>
          <a:xfrm>
            <a:off x="609600" y="1352551"/>
            <a:ext cx="3886200" cy="3268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1" name="Content Placeholder 10"/>
          <p:cNvSpPr>
            <a:spLocks noGrp="1"/>
          </p:cNvSpPr>
          <p:nvPr>
            <p:ph sz="quarter" idx="14"/>
          </p:nvPr>
        </p:nvSpPr>
        <p:spPr>
          <a:xfrm>
            <a:off x="4844901" y="1352549"/>
            <a:ext cx="3886200" cy="3268625"/>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8" name="Date Placeholder 7"/>
          <p:cNvSpPr>
            <a:spLocks noGrp="1"/>
          </p:cNvSpPr>
          <p:nvPr>
            <p:ph type="dt" sz="half" idx="15"/>
          </p:nvPr>
        </p:nvSpPr>
        <p:spPr/>
        <p:txBody>
          <a:bodyPr rtlCol="0"/>
          <a:lstStyle/>
          <a:p>
            <a:fld id="{E4606EA6-EFEA-4C30-9264-4F9291A5780D}" type="datetime1">
              <a:rPr kumimoji="0" lang="en-US" smtClean="0"/>
              <a:pPr/>
              <a:t>5/28/2019</a:t>
            </a:fld>
            <a:endParaRPr kumimoji="0" lang="en-US" dirty="0"/>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dirty="0"/>
          </a:p>
        </p:txBody>
      </p:sp>
      <p:sp>
        <p:nvSpPr>
          <p:cNvPr id="12" name="Footer Placeholder 11"/>
          <p:cNvSpPr>
            <a:spLocks noGrp="1"/>
          </p:cNvSpPr>
          <p:nvPr>
            <p:ph type="ftr" sz="quarter" idx="17"/>
          </p:nvPr>
        </p:nvSpPr>
        <p:spPr/>
        <p:txBody>
          <a:bodyPr rtlCol="0"/>
          <a:lstStyle/>
          <a:p>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extLst/>
          </a:lstStyle>
          <a:p>
            <a:pPr eaLnBrk="1" latinLnBrk="1" hangingPunct="1"/>
            <a:r>
              <a:rPr lang="en-US"/>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Content Placeholder 12"/>
          <p:cNvSpPr>
            <a:spLocks noGrp="1"/>
          </p:cNvSpPr>
          <p:nvPr>
            <p:ph sz="quarter" idx="14"/>
          </p:nvPr>
        </p:nvSpPr>
        <p:spPr>
          <a:xfrm>
            <a:off x="4800600" y="1919818"/>
            <a:ext cx="3886200" cy="26289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0" name="Date Placeholder 9"/>
          <p:cNvSpPr>
            <a:spLocks noGrp="1"/>
          </p:cNvSpPr>
          <p:nvPr>
            <p:ph type="dt" sz="half" idx="15"/>
          </p:nvPr>
        </p:nvSpPr>
        <p:spPr/>
        <p:txBody>
          <a:bodyPr rtlCol="0"/>
          <a:lstStyle/>
          <a:p>
            <a:fld id="{E4606EA6-EFEA-4C30-9264-4F9291A5780D}" type="datetime1">
              <a:rPr kumimoji="0" lang="en-US" smtClean="0"/>
              <a:pPr/>
              <a:t>5/28/2019</a:t>
            </a:fld>
            <a:endParaRPr kumimoji="0" lang="en-US" dirty="0"/>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dirty="0"/>
          </a:p>
        </p:txBody>
      </p:sp>
      <p:sp>
        <p:nvSpPr>
          <p:cNvPr id="14" name="Footer Placeholder 13"/>
          <p:cNvSpPr>
            <a:spLocks noGrp="1"/>
          </p:cNvSpPr>
          <p:nvPr>
            <p:ph type="ftr" sz="quarter" idx="17"/>
          </p:nvPr>
        </p:nvSpPr>
        <p:spPr/>
        <p:txBody>
          <a:bodyPr rtlCol="0"/>
          <a:lstStyle/>
          <a:p>
            <a:endParaRPr kumimoji="0" lang="en-US" dirty="0"/>
          </a:p>
        </p:txBody>
      </p:sp>
      <p:sp>
        <p:nvSpPr>
          <p:cNvPr id="16" name="Text Placeholder 15"/>
          <p:cNvSpPr>
            <a:spLocks noGrp="1"/>
          </p:cNvSpPr>
          <p:nvPr>
            <p:ph type="body" sz="quarter" idx="18"/>
          </p:nvPr>
        </p:nvSpPr>
        <p:spPr>
          <a:xfrm>
            <a:off x="609600" y="1362287"/>
            <a:ext cx="3886200" cy="530352"/>
          </a:xfrm>
          <a:solidFill>
            <a:srgbClr val="FF0000"/>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a:t>Click to edit Master text styles</a:t>
            </a:r>
          </a:p>
        </p:txBody>
      </p:sp>
      <p:sp>
        <p:nvSpPr>
          <p:cNvPr id="15" name="Text Placeholder 14"/>
          <p:cNvSpPr>
            <a:spLocks noGrp="1"/>
          </p:cNvSpPr>
          <p:nvPr>
            <p:ph type="body" sz="quarter" idx="19"/>
          </p:nvPr>
        </p:nvSpPr>
        <p:spPr>
          <a:xfrm>
            <a:off x="4800600" y="1362287"/>
            <a:ext cx="3886200" cy="530352"/>
          </a:xfrm>
          <a:solidFill>
            <a:srgbClr val="0070C0"/>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a:t>Click to edit Master title style</a:t>
            </a:r>
            <a:endParaRPr/>
          </a:p>
        </p:txBody>
      </p:sp>
      <p:sp>
        <p:nvSpPr>
          <p:cNvPr id="3" name="Date Placeholder 2"/>
          <p:cNvSpPr>
            <a:spLocks noGrp="1"/>
          </p:cNvSpPr>
          <p:nvPr>
            <p:ph type="dt" sz="half" idx="10"/>
          </p:nvPr>
        </p:nvSpPr>
        <p:spPr/>
        <p:txBody>
          <a:bodyPr/>
          <a:lstStyle/>
          <a:p>
            <a:fld id="{6DFADB5D-B7A0-47E3-AD2D-B1A6F8614213}" type="datetime1">
              <a:rPr kumimoji="0" lang="en-US" smtClean="0"/>
              <a:pPr/>
              <a:t>5/28/2019</a:t>
            </a:fld>
            <a:endParaRPr kumimoji="0"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kumimoji="0" lang="en-US" smtClean="0"/>
              <a:pPr/>
              <a:t>5/28/2019</a:t>
            </a:fld>
            <a:endParaRPr kumimoji="0"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extLst/>
          </a:lstStyle>
          <a:p>
            <a:pPr eaLnBrk="1" latinLnBrk="1" hangingPunct="1"/>
            <a:r>
              <a:rPr lang="en-US"/>
              <a:t>Click to edit Master title style</a:t>
            </a:r>
            <a:endParaRPr/>
          </a:p>
        </p:txBody>
      </p:sp>
      <p:sp>
        <p:nvSpPr>
          <p:cNvPr id="5" name="Date Placeholder 4"/>
          <p:cNvSpPr>
            <a:spLocks noGrp="1"/>
          </p:cNvSpPr>
          <p:nvPr>
            <p:ph type="dt" sz="half" idx="10"/>
          </p:nvPr>
        </p:nvSpPr>
        <p:spPr/>
        <p:txBody>
          <a:bodyPr/>
          <a:lstStyle/>
          <a:p>
            <a:fld id="{F49A8198-4617-485E-9585-4840B69DBBA6}" type="datetime1">
              <a:rPr kumimoji="0" lang="en-US" smtClean="0"/>
              <a:pPr/>
              <a:t>5/28/2019</a:t>
            </a:fld>
            <a:endParaRPr kumimoji="0"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solidFill>
            <a:srgbClr val="FF0000"/>
          </a:solidFill>
          <a:ln>
            <a:solidFill>
              <a:srgbClr val="FF0000"/>
            </a:solidFill>
          </a:ln>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solidFill>
            <a:srgbClr val="FF0000"/>
          </a:solidFill>
          <a:ln w="50800" cap="sq" cmpd="dbl" algn="ctr">
            <a:solidFill>
              <a:srgbClr val="FF0000"/>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extLst/>
          </a:lstStyle>
          <a:p>
            <a:r>
              <a:rPr kumimoji="0" lang="en-US" dirty="0"/>
              <a:t>Click icon to add picture</a:t>
            </a:r>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9" name="Rectangle 8"/>
          <p:cNvSpPr/>
          <p:nvPr/>
        </p:nvSpPr>
        <p:spPr>
          <a:xfrm>
            <a:off x="-9144" y="3497580"/>
            <a:ext cx="1463040" cy="534924"/>
          </a:xfrm>
          <a:prstGeom prst="rect">
            <a:avLst/>
          </a:prstGeom>
          <a:solidFill>
            <a:srgbClr val="FF0000"/>
          </a:solidFill>
          <a:ln w="50800" cap="rnd" cmpd="dbl" algn="ctr">
            <a:solidFill>
              <a:srgbClr val="FF00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10" name="Rectangle 9"/>
          <p:cNvSpPr/>
          <p:nvPr/>
        </p:nvSpPr>
        <p:spPr>
          <a:xfrm>
            <a:off x="1545336" y="3490722"/>
            <a:ext cx="7589520" cy="534924"/>
          </a:xfrm>
          <a:prstGeom prst="rect">
            <a:avLst/>
          </a:prstGeom>
          <a:solidFill>
            <a:srgbClr val="0070C0"/>
          </a:solidFill>
          <a:ln w="50800" cap="rnd" cmpd="dbl" algn="ctr">
            <a:solidFill>
              <a:srgbClr val="0070C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12" name="Date Placeholder 11"/>
          <p:cNvSpPr>
            <a:spLocks noGrp="1"/>
          </p:cNvSpPr>
          <p:nvPr>
            <p:ph type="dt" sz="half" idx="10"/>
          </p:nvPr>
        </p:nvSpPr>
        <p:spPr>
          <a:xfrm>
            <a:off x="6248400" y="4686300"/>
            <a:ext cx="2667000" cy="273844"/>
          </a:xfrm>
        </p:spPr>
        <p:txBody>
          <a:bodyPr rtlCol="0"/>
          <a:lstStyle/>
          <a:p>
            <a:fld id="{E4606EA6-EFEA-4C30-9264-4F9291A5780D}" type="datetime1">
              <a:rPr kumimoji="0" lang="en-US" smtClean="0"/>
              <a:pPr/>
              <a:t>5/28/2019</a:t>
            </a:fld>
            <a:endParaRPr kumimoji="0" lang="en-US" dirty="0"/>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eaLnBrk="1" latinLnBrk="1" hangingPunct="1"/>
            <a:r>
              <a:rPr kumimoji="0" lang="en-US" dirty="0"/>
              <a:t>Click to edit Master text styles</a:t>
            </a:r>
          </a:p>
          <a:p>
            <a:pPr lvl="1" eaLnBrk="1" latinLnBrk="1" hangingPunct="1"/>
            <a:r>
              <a:rPr kumimoji="0" lang="en-US" dirty="0"/>
              <a:t>Second level</a:t>
            </a:r>
          </a:p>
          <a:p>
            <a:pPr lvl="2" eaLnBrk="1" latinLnBrk="1" hangingPunct="1"/>
            <a:r>
              <a:rPr kumimoji="0" lang="en-US" dirty="0"/>
              <a:t>Third level</a:t>
            </a:r>
          </a:p>
          <a:p>
            <a:pPr lvl="3" eaLnBrk="1" latinLnBrk="1" hangingPunct="1"/>
            <a:r>
              <a:rPr kumimoji="0" lang="en-US" dirty="0"/>
              <a:t>Fourth level</a:t>
            </a:r>
          </a:p>
          <a:p>
            <a:pPr lvl="4" eaLnBrk="1" latinLnBrk="1" hangingPunct="1"/>
            <a:r>
              <a:rPr kumimoji="0" lang="en-US" dirty="0"/>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E4606EA6-EFEA-4C30-9264-4F9291A5780D}" type="datetime1">
              <a:rPr kumimoji="0" lang="en-US" smtClean="0"/>
              <a:pPr/>
              <a:t>5/28/2019</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extLst/>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8" name="Rectangle 7"/>
          <p:cNvSpPr/>
          <p:nvPr/>
        </p:nvSpPr>
        <p:spPr>
          <a:xfrm>
            <a:off x="0" y="1129460"/>
            <a:ext cx="533400" cy="171450"/>
          </a:xfrm>
          <a:prstGeom prst="rect">
            <a:avLst/>
          </a:prstGeom>
          <a:solidFill>
            <a:srgbClr val="FF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9" name="Rectangle 8"/>
          <p:cNvSpPr/>
          <p:nvPr/>
        </p:nvSpPr>
        <p:spPr>
          <a:xfrm>
            <a:off x="590550" y="1129460"/>
            <a:ext cx="8553450" cy="17145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pPr eaLnBrk="1" latinLnBrk="1" hangingPunct="1"/>
            <a:r>
              <a:rPr kumimoji="0"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8432FEA-9320-46AC-841C-ABC21EB9944A}" type="datetimeFigureOut">
              <a:rPr lang="en-US" smtClean="0"/>
              <a:t>5/28/2019</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8B8318C-4D23-4BC0-BCA6-360166A42EB2}" type="slidenum">
              <a:rPr lang="en-US" smtClean="0"/>
              <a:t>‹#›</a:t>
            </a:fld>
            <a:endParaRPr lang="en-US" dirty="0"/>
          </a:p>
        </p:txBody>
      </p:sp>
    </p:spTree>
    <p:extLst>
      <p:ext uri="{BB962C8B-B14F-4D97-AF65-F5344CB8AC3E}">
        <p14:creationId xmlns:p14="http://schemas.microsoft.com/office/powerpoint/2010/main" val="380407719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golibrarians.wordpress.com/2011/08/11/facebook-and-branding/"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666988"/>
            <a:ext cx="9144000" cy="26670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179468" y="666988"/>
            <a:ext cx="4724400" cy="3077766"/>
          </a:xfrm>
          <a:prstGeom prst="rect">
            <a:avLst/>
          </a:prstGeom>
          <a:noFill/>
        </p:spPr>
        <p:txBody>
          <a:bodyPr wrap="square" rtlCol="0">
            <a:spAutoFit/>
          </a:bodyPr>
          <a:lstStyle/>
          <a:p>
            <a:pPr algn="ctr"/>
            <a:r>
              <a:rPr lang="en-US" sz="4400" b="1" dirty="0">
                <a:solidFill>
                  <a:srgbClr val="002060"/>
                </a:solidFill>
                <a:latin typeface="Calibri" panose="020F0502020204030204" pitchFamily="34" charset="0"/>
                <a:ea typeface="Return To Sender" panose="02000000000000000000" pitchFamily="2" charset="0"/>
              </a:rPr>
              <a:t>Welcome to the</a:t>
            </a:r>
          </a:p>
          <a:p>
            <a:pPr algn="ctr"/>
            <a:r>
              <a:rPr lang="en-US" sz="5400" b="1" dirty="0">
                <a:solidFill>
                  <a:srgbClr val="FF0000"/>
                </a:solidFill>
                <a:latin typeface="Calibri" panose="020F0502020204030204" pitchFamily="34" charset="0"/>
                <a:ea typeface="Return To Sender" panose="02000000000000000000" pitchFamily="2" charset="0"/>
              </a:rPr>
              <a:t>2019</a:t>
            </a:r>
          </a:p>
          <a:p>
            <a:pPr algn="ctr"/>
            <a:r>
              <a:rPr lang="en-US" sz="4000" b="1" dirty="0">
                <a:solidFill>
                  <a:srgbClr val="002060"/>
                </a:solidFill>
                <a:latin typeface="Calibri" panose="020F0502020204030204" pitchFamily="34" charset="0"/>
                <a:ea typeface="Return To Sender" panose="02000000000000000000" pitchFamily="2" charset="0"/>
              </a:rPr>
              <a:t>Popcorn Orientation</a:t>
            </a:r>
          </a:p>
          <a:p>
            <a:pPr algn="ctr"/>
            <a:r>
              <a:rPr lang="en-US" sz="1600" b="1" dirty="0">
                <a:solidFill>
                  <a:srgbClr val="002060"/>
                </a:solidFill>
                <a:latin typeface="Calibri" panose="020F0502020204030204" pitchFamily="34" charset="0"/>
                <a:ea typeface="Return To Sender" panose="02000000000000000000" pitchFamily="2" charset="0"/>
              </a:rPr>
              <a:t>California Inland Empire Council, BSA</a:t>
            </a:r>
          </a:p>
          <a:p>
            <a:pPr algn="ctr"/>
            <a:endParaRPr lang="en-US" sz="4000" b="1" dirty="0">
              <a:solidFill>
                <a:srgbClr val="002060"/>
              </a:solidFill>
              <a:latin typeface="Calibri" panose="020F0502020204030204" pitchFamily="34" charset="0"/>
              <a:ea typeface="Return To Sender" panose="02000000000000000000" pitchFamily="2" charset="0"/>
            </a:endParaRPr>
          </a:p>
        </p:txBody>
      </p:sp>
      <p:pic>
        <p:nvPicPr>
          <p:cNvPr id="5122" name="Picture 2" descr="CA_Inland_Empire_Stack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917" y="3475304"/>
            <a:ext cx="2799766"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52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0A7B-B96C-4F88-B426-F12E02E51B20}"/>
              </a:ext>
            </a:extLst>
          </p:cNvPr>
          <p:cNvSpPr>
            <a:spLocks noGrp="1"/>
          </p:cNvSpPr>
          <p:nvPr>
            <p:ph type="title"/>
          </p:nvPr>
        </p:nvSpPr>
        <p:spPr/>
        <p:txBody>
          <a:bodyPr/>
          <a:lstStyle/>
          <a:p>
            <a:r>
              <a:rPr lang="en-US" sz="4400" b="1" dirty="0">
                <a:solidFill>
                  <a:schemeClr val="accent5">
                    <a:lumMod val="75000"/>
                  </a:schemeClr>
                </a:solidFill>
                <a:latin typeface="Calibri" panose="020F0502020204030204" pitchFamily="34" charset="0"/>
                <a:ea typeface="Return To Sender" panose="02000000000000000000" pitchFamily="2" charset="0"/>
              </a:rPr>
              <a:t>2019 Unit Commissions</a:t>
            </a:r>
            <a:endParaRPr lang="en-US" dirty="0">
              <a:solidFill>
                <a:schemeClr val="accent5">
                  <a:lumMod val="75000"/>
                </a:schemeClr>
              </a:solidFill>
            </a:endParaRPr>
          </a:p>
        </p:txBody>
      </p:sp>
      <p:sp>
        <p:nvSpPr>
          <p:cNvPr id="3" name="Content Placeholder 2">
            <a:extLst>
              <a:ext uri="{FF2B5EF4-FFF2-40B4-BE49-F238E27FC236}">
                <a16:creationId xmlns:a16="http://schemas.microsoft.com/office/drawing/2014/main" id="{FFE0524D-C37A-4E80-954E-0E7342AC398E}"/>
              </a:ext>
            </a:extLst>
          </p:cNvPr>
          <p:cNvSpPr>
            <a:spLocks noGrp="1"/>
          </p:cNvSpPr>
          <p:nvPr>
            <p:ph sz="quarter" idx="13"/>
          </p:nvPr>
        </p:nvSpPr>
        <p:spPr>
          <a:xfrm>
            <a:off x="0" y="1352550"/>
            <a:ext cx="9144000" cy="3790950"/>
          </a:xfrm>
        </p:spPr>
        <p:txBody>
          <a:bodyPr>
            <a:normAutofit/>
          </a:bodyPr>
          <a:lstStyle/>
          <a:p>
            <a:pPr marL="0" indent="0" algn="just">
              <a:buNone/>
            </a:pPr>
            <a:r>
              <a:rPr lang="de-DE" sz="1400" dirty="0"/>
              <a:t>                                                                                                                                                      Commission Rate</a:t>
            </a:r>
          </a:p>
          <a:p>
            <a:pPr marL="0" indent="0">
              <a:buNone/>
            </a:pPr>
            <a:r>
              <a:rPr lang="de-DE" sz="1800" dirty="0"/>
              <a:t>Tier 1:	$0 - $4,999 	                                                                               </a:t>
            </a:r>
            <a:r>
              <a:rPr lang="de-DE" sz="2000" b="1" dirty="0"/>
              <a:t>26%</a:t>
            </a:r>
          </a:p>
          <a:p>
            <a:pPr marL="0" indent="0">
              <a:buNone/>
            </a:pPr>
            <a:r>
              <a:rPr lang="en-US" sz="1800" dirty="0"/>
              <a:t>Tier 2:	$5,000 - $14,999   unit receives a </a:t>
            </a:r>
            <a:r>
              <a:rPr lang="en-US" sz="1800" b="1" dirty="0"/>
              <a:t>$200 </a:t>
            </a:r>
            <a:r>
              <a:rPr lang="en-US" sz="1800" dirty="0" err="1"/>
              <a:t>Scoutshop</a:t>
            </a:r>
            <a:r>
              <a:rPr lang="en-US" sz="1800" dirty="0"/>
              <a:t> gift card                     </a:t>
            </a:r>
            <a:r>
              <a:rPr lang="en-US" sz="2000" b="1" dirty="0"/>
              <a:t>28% </a:t>
            </a:r>
            <a:endParaRPr lang="en-US" sz="1800" dirty="0"/>
          </a:p>
          <a:p>
            <a:pPr marL="0" indent="0">
              <a:buNone/>
            </a:pPr>
            <a:r>
              <a:rPr lang="en-US" sz="1800" dirty="0"/>
              <a:t>Tier 3:	$15,000 - $24,999 unit receives a </a:t>
            </a:r>
            <a:r>
              <a:rPr lang="en-US" sz="1800" b="1" dirty="0"/>
              <a:t>$400 </a:t>
            </a:r>
            <a:r>
              <a:rPr lang="en-US" sz="1800" dirty="0" err="1"/>
              <a:t>Scoutshop</a:t>
            </a:r>
            <a:r>
              <a:rPr lang="en-US" sz="1800" dirty="0"/>
              <a:t> gift card                     </a:t>
            </a:r>
            <a:r>
              <a:rPr lang="en-US" sz="2000" b="1" dirty="0"/>
              <a:t>30%</a:t>
            </a:r>
            <a:endParaRPr lang="en-US" sz="1800" dirty="0"/>
          </a:p>
          <a:p>
            <a:pPr marL="0" indent="0">
              <a:buNone/>
            </a:pPr>
            <a:r>
              <a:rPr lang="en-US" sz="1800" dirty="0"/>
              <a:t>Tier 4: 	$25,000 + 	unit receives a </a:t>
            </a:r>
            <a:r>
              <a:rPr lang="en-US" sz="1800" b="1" dirty="0"/>
              <a:t>$600 </a:t>
            </a:r>
            <a:r>
              <a:rPr lang="en-US" sz="1800" dirty="0" err="1"/>
              <a:t>Scoutshop</a:t>
            </a:r>
            <a:r>
              <a:rPr lang="en-US" sz="1800" dirty="0"/>
              <a:t> gift card  </a:t>
            </a:r>
            <a:r>
              <a:rPr lang="en-US" sz="2000" dirty="0"/>
              <a:t>	       </a:t>
            </a:r>
            <a:r>
              <a:rPr lang="en-US" sz="2000" b="1" dirty="0"/>
              <a:t>33%</a:t>
            </a:r>
          </a:p>
          <a:p>
            <a:pPr marL="0" indent="0">
              <a:buNone/>
            </a:pPr>
            <a:endParaRPr lang="en-US" sz="1100" dirty="0">
              <a:solidFill>
                <a:srgbClr val="000000"/>
              </a:solidFill>
            </a:endParaRPr>
          </a:p>
          <a:p>
            <a:pPr marL="0" indent="0">
              <a:buNone/>
            </a:pPr>
            <a:r>
              <a:rPr lang="en-US" sz="2800" dirty="0">
                <a:solidFill>
                  <a:srgbClr val="000000"/>
                </a:solidFill>
              </a:rPr>
              <a:t>Attend a council popcorn orientation                           </a:t>
            </a:r>
            <a:r>
              <a:rPr lang="en-US" sz="2100" dirty="0">
                <a:solidFill>
                  <a:srgbClr val="000000"/>
                </a:solidFill>
              </a:rPr>
              <a:t>+2%</a:t>
            </a:r>
            <a:r>
              <a:rPr lang="en-US" sz="2800" dirty="0">
                <a:solidFill>
                  <a:srgbClr val="000000"/>
                </a:solidFill>
              </a:rPr>
              <a:t>    </a:t>
            </a:r>
          </a:p>
          <a:p>
            <a:pPr marL="0" lvl="0" indent="0">
              <a:buClr>
                <a:srgbClr val="FF0000"/>
              </a:buClr>
              <a:buNone/>
            </a:pPr>
            <a:r>
              <a:rPr lang="en-US" sz="2800" dirty="0" err="1">
                <a:solidFill>
                  <a:srgbClr val="000000"/>
                </a:solidFill>
              </a:rPr>
              <a:t>Opt</a:t>
            </a:r>
            <a:r>
              <a:rPr lang="en-US" sz="2800" dirty="0">
                <a:solidFill>
                  <a:srgbClr val="000000"/>
                </a:solidFill>
              </a:rPr>
              <a:t> out of the Council Prize </a:t>
            </a:r>
            <a:r>
              <a:rPr lang="en-US" sz="2800">
                <a:solidFill>
                  <a:srgbClr val="000000"/>
                </a:solidFill>
              </a:rPr>
              <a:t>Program                          </a:t>
            </a:r>
            <a:r>
              <a:rPr lang="en-US" sz="2100" dirty="0">
                <a:solidFill>
                  <a:srgbClr val="000000"/>
                </a:solidFill>
              </a:rPr>
              <a:t>+3%</a:t>
            </a:r>
            <a:r>
              <a:rPr lang="en-US" sz="2800" dirty="0">
                <a:solidFill>
                  <a:srgbClr val="000000"/>
                </a:solidFill>
              </a:rPr>
              <a:t>    </a:t>
            </a:r>
            <a:r>
              <a:rPr lang="en-US" sz="2100" dirty="0">
                <a:solidFill>
                  <a:srgbClr val="000000"/>
                </a:solidFill>
              </a:rPr>
              <a:t>                               </a:t>
            </a:r>
            <a:endParaRPr lang="en-US" sz="2100" b="1" dirty="0">
              <a:solidFill>
                <a:srgbClr val="000000"/>
              </a:solidFill>
            </a:endParaRPr>
          </a:p>
          <a:p>
            <a:pPr marL="0" indent="0">
              <a:buNone/>
            </a:pPr>
            <a:r>
              <a:rPr lang="en-US" sz="3200" dirty="0">
                <a:solidFill>
                  <a:srgbClr val="000000"/>
                </a:solidFill>
              </a:rPr>
              <a:t>Total possible unit popcorn Commission:             </a:t>
            </a:r>
            <a:r>
              <a:rPr lang="en-US" sz="3200" b="1" dirty="0">
                <a:solidFill>
                  <a:srgbClr val="000000"/>
                </a:solidFill>
              </a:rPr>
              <a:t>38%</a:t>
            </a:r>
            <a:endParaRPr lang="en-US" b="1" dirty="0"/>
          </a:p>
        </p:txBody>
      </p:sp>
    </p:spTree>
    <p:extLst>
      <p:ext uri="{BB962C8B-B14F-4D97-AF65-F5344CB8AC3E}">
        <p14:creationId xmlns:p14="http://schemas.microsoft.com/office/powerpoint/2010/main" val="379211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52550"/>
            <a:ext cx="9144000" cy="25908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4" name="TextBox 3"/>
          <p:cNvSpPr txBox="1"/>
          <p:nvPr/>
        </p:nvSpPr>
        <p:spPr>
          <a:xfrm>
            <a:off x="0" y="1428750"/>
            <a:ext cx="9144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alibri" panose="020F0502020204030204" pitchFamily="34" charset="0"/>
                <a:ea typeface="Return To Sender" panose="02000000000000000000" pitchFamily="2" charset="0"/>
              </a:rPr>
              <a:t>Scout P</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Return To Sender" panose="02000000000000000000" pitchFamily="2" charset="0"/>
                <a:cs typeface="+mn-cs"/>
              </a:rPr>
              <a:t>rizes</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rPr>
              <a:t>, Awards, and Incentives</a:t>
            </a:r>
          </a:p>
        </p:txBody>
      </p:sp>
    </p:spTree>
    <p:extLst>
      <p:ext uri="{BB962C8B-B14F-4D97-AF65-F5344CB8AC3E}">
        <p14:creationId xmlns:p14="http://schemas.microsoft.com/office/powerpoint/2010/main" val="241269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F8AFF-0386-42F2-BDE5-4CCD7E1C4993}"/>
              </a:ext>
            </a:extLst>
          </p:cNvPr>
          <p:cNvSpPr>
            <a:spLocks noGrp="1"/>
          </p:cNvSpPr>
          <p:nvPr>
            <p:ph type="title"/>
          </p:nvPr>
        </p:nvSpPr>
        <p:spPr/>
        <p:txBody>
          <a:bodyPr>
            <a:normAutofit/>
          </a:bodyPr>
          <a:lstStyle/>
          <a:p>
            <a:r>
              <a:rPr lang="en-US" sz="4400" b="1" dirty="0">
                <a:solidFill>
                  <a:schemeClr val="accent5">
                    <a:lumMod val="75000"/>
                  </a:schemeClr>
                </a:solidFill>
                <a:latin typeface="Calibri" panose="020F0502020204030204" pitchFamily="34" charset="0"/>
                <a:cs typeface="+mn-cs"/>
              </a:rPr>
              <a:t>Incentives</a:t>
            </a:r>
            <a:endParaRPr lang="en-US" sz="4400" dirty="0">
              <a:solidFill>
                <a:schemeClr val="accent5">
                  <a:lumMod val="75000"/>
                </a:schemeClr>
              </a:solidFill>
            </a:endParaRPr>
          </a:p>
        </p:txBody>
      </p:sp>
      <p:sp>
        <p:nvSpPr>
          <p:cNvPr id="3" name="Content Placeholder 2">
            <a:extLst>
              <a:ext uri="{FF2B5EF4-FFF2-40B4-BE49-F238E27FC236}">
                <a16:creationId xmlns:a16="http://schemas.microsoft.com/office/drawing/2014/main" id="{3303444F-3E68-4AD7-91C0-E84B4BD13306}"/>
              </a:ext>
            </a:extLst>
          </p:cNvPr>
          <p:cNvSpPr>
            <a:spLocks noGrp="1"/>
          </p:cNvSpPr>
          <p:nvPr>
            <p:ph sz="quarter" idx="13"/>
          </p:nvPr>
        </p:nvSpPr>
        <p:spPr>
          <a:xfrm>
            <a:off x="0" y="1352550"/>
            <a:ext cx="9144000" cy="3672840"/>
          </a:xfrm>
        </p:spPr>
        <p:txBody>
          <a:bodyPr>
            <a:noAutofit/>
          </a:bodyPr>
          <a:lstStyle/>
          <a:p>
            <a:pPr>
              <a:buFont typeface="Wingdings" panose="05000000000000000000" pitchFamily="2" charset="2"/>
              <a:buChar char="q"/>
            </a:pPr>
            <a:r>
              <a:rPr lang="en-US" sz="2400" dirty="0"/>
              <a:t>Each Scout that sells $2,500 in popcorn can go to a CIEC Summer camp for FREE!</a:t>
            </a:r>
          </a:p>
          <a:p>
            <a:pPr>
              <a:buFont typeface="Wingdings" panose="05000000000000000000" pitchFamily="2" charset="2"/>
              <a:buChar char="q"/>
            </a:pPr>
            <a:endParaRPr lang="en-US" sz="1200" dirty="0"/>
          </a:p>
          <a:p>
            <a:pPr>
              <a:buFont typeface="Wingdings" panose="05000000000000000000" pitchFamily="2" charset="2"/>
              <a:buChar char="q"/>
            </a:pPr>
            <a:r>
              <a:rPr lang="en-US" sz="2400" dirty="0"/>
              <a:t>Each Scout that is in the top 75 in sales and sells at least $2,500 in total sales qualifies for an invite to the Spin and Win Party!</a:t>
            </a:r>
          </a:p>
          <a:p>
            <a:pPr>
              <a:buFont typeface="Wingdings" panose="05000000000000000000" pitchFamily="2" charset="2"/>
              <a:buChar char="q"/>
            </a:pPr>
            <a:endParaRPr lang="en-US" sz="1200" dirty="0"/>
          </a:p>
          <a:p>
            <a:pPr>
              <a:buFont typeface="Wingdings" panose="05000000000000000000" pitchFamily="2" charset="2"/>
              <a:buChar char="q"/>
            </a:pPr>
            <a:r>
              <a:rPr lang="en-US" sz="2400" dirty="0"/>
              <a:t>Each Scouts that sells $2500 in popcorn will receive FREE tickets to the Ontario Reign Hockey Scout Night!</a:t>
            </a:r>
          </a:p>
          <a:p>
            <a:pPr>
              <a:buFont typeface="Wingdings" panose="05000000000000000000" pitchFamily="2" charset="2"/>
              <a:buChar char="q"/>
            </a:pPr>
            <a:endParaRPr lang="en-US" sz="1200" dirty="0"/>
          </a:p>
          <a:p>
            <a:pPr>
              <a:buFont typeface="Wingdings" panose="05000000000000000000" pitchFamily="2" charset="2"/>
              <a:buChar char="q"/>
            </a:pPr>
            <a:r>
              <a:rPr lang="en-US" sz="2400" dirty="0"/>
              <a:t>Scouts earn </a:t>
            </a:r>
            <a:r>
              <a:rPr lang="en-US" sz="2400" dirty="0" err="1"/>
              <a:t>Scoutshop</a:t>
            </a:r>
            <a:r>
              <a:rPr lang="en-US" sz="2400" dirty="0"/>
              <a:t> gift cards by reaching goals!</a:t>
            </a:r>
          </a:p>
        </p:txBody>
      </p:sp>
    </p:spTree>
    <p:extLst>
      <p:ext uri="{BB962C8B-B14F-4D97-AF65-F5344CB8AC3E}">
        <p14:creationId xmlns:p14="http://schemas.microsoft.com/office/powerpoint/2010/main" val="306605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4054-E431-403F-89B4-7DAA55ADBFA8}"/>
              </a:ext>
            </a:extLst>
          </p:cNvPr>
          <p:cNvSpPr>
            <a:spLocks noGrp="1"/>
          </p:cNvSpPr>
          <p:nvPr>
            <p:ph type="title"/>
          </p:nvPr>
        </p:nvSpPr>
        <p:spPr>
          <a:xfrm>
            <a:off x="1143000" y="118110"/>
            <a:ext cx="6705600" cy="1005840"/>
          </a:xfrm>
        </p:spPr>
        <p:txBody>
          <a:bodyPr>
            <a:normAutofit/>
          </a:bodyPr>
          <a:lstStyle/>
          <a:p>
            <a:r>
              <a:rPr lang="en-US" b="1" dirty="0">
                <a:solidFill>
                  <a:srgbClr val="FF0000"/>
                </a:solidFill>
                <a:latin typeface="Calibri" panose="020F0502020204030204" pitchFamily="34" charset="0"/>
                <a:cs typeface="Calibri" panose="020F0502020204030204" pitchFamily="34" charset="0"/>
              </a:rPr>
              <a:t> V</a:t>
            </a:r>
            <a:r>
              <a:rPr lang="en-US" sz="2800" dirty="0">
                <a:solidFill>
                  <a:srgbClr val="FF0000"/>
                </a:solidFill>
                <a:latin typeface="Calibri" panose="020F0502020204030204" pitchFamily="34" charset="0"/>
                <a:cs typeface="Calibri" panose="020F0502020204030204" pitchFamily="34" charset="0"/>
              </a:rPr>
              <a:t>ery</a:t>
            </a:r>
            <a:r>
              <a:rPr lang="en-US" dirty="0">
                <a:solidFill>
                  <a:srgbClr val="FF0000"/>
                </a:solidFill>
                <a:latin typeface="Calibri" panose="020F0502020204030204" pitchFamily="34" charset="0"/>
                <a:cs typeface="Calibri" panose="020F0502020204030204" pitchFamily="34" charset="0"/>
              </a:rPr>
              <a:t> </a:t>
            </a:r>
            <a:r>
              <a:rPr lang="en-US" b="1" dirty="0">
                <a:solidFill>
                  <a:srgbClr val="FF0000"/>
                </a:solidFill>
                <a:latin typeface="Calibri" panose="020F0502020204030204" pitchFamily="34" charset="0"/>
                <a:cs typeface="Calibri" panose="020F0502020204030204" pitchFamily="34" charset="0"/>
              </a:rPr>
              <a:t>I</a:t>
            </a:r>
            <a:r>
              <a:rPr lang="en-US" sz="2800" dirty="0">
                <a:solidFill>
                  <a:srgbClr val="FF0000"/>
                </a:solidFill>
                <a:latin typeface="Calibri" panose="020F0502020204030204" pitchFamily="34" charset="0"/>
                <a:cs typeface="Calibri" panose="020F0502020204030204" pitchFamily="34" charset="0"/>
              </a:rPr>
              <a:t>mportant</a:t>
            </a:r>
            <a:r>
              <a:rPr lang="en-US" dirty="0">
                <a:solidFill>
                  <a:srgbClr val="FF0000"/>
                </a:solidFill>
                <a:latin typeface="Calibri" panose="020F0502020204030204" pitchFamily="34" charset="0"/>
                <a:cs typeface="Calibri" panose="020F0502020204030204" pitchFamily="34" charset="0"/>
              </a:rPr>
              <a:t> </a:t>
            </a:r>
            <a:r>
              <a:rPr lang="en-US" b="1" dirty="0">
                <a:solidFill>
                  <a:srgbClr val="FF0000"/>
                </a:solidFill>
                <a:latin typeface="Calibri" panose="020F0502020204030204" pitchFamily="34" charset="0"/>
                <a:cs typeface="Calibri" panose="020F0502020204030204" pitchFamily="34" charset="0"/>
              </a:rPr>
              <a:t>P</a:t>
            </a:r>
            <a:r>
              <a:rPr lang="en-US" sz="2800" dirty="0">
                <a:solidFill>
                  <a:srgbClr val="FF0000"/>
                </a:solidFill>
                <a:latin typeface="Calibri" panose="020F0502020204030204" pitchFamily="34" charset="0"/>
                <a:cs typeface="Calibri" panose="020F0502020204030204" pitchFamily="34" charset="0"/>
              </a:rPr>
              <a:t>opcorn </a:t>
            </a:r>
            <a:r>
              <a:rPr lang="en-US" b="1" dirty="0">
                <a:solidFill>
                  <a:srgbClr val="FF0000"/>
                </a:solidFill>
                <a:latin typeface="Calibri" panose="020F0502020204030204" pitchFamily="34" charset="0"/>
                <a:cs typeface="Calibri" panose="020F0502020204030204" pitchFamily="34" charset="0"/>
              </a:rPr>
              <a:t>S</a:t>
            </a:r>
            <a:r>
              <a:rPr lang="en-US" sz="2800" dirty="0">
                <a:solidFill>
                  <a:srgbClr val="FF0000"/>
                </a:solidFill>
                <a:latin typeface="Calibri" panose="020F0502020204030204" pitchFamily="34" charset="0"/>
                <a:cs typeface="Calibri" panose="020F0502020204030204" pitchFamily="34" charset="0"/>
              </a:rPr>
              <a:t>ellers</a:t>
            </a:r>
            <a:r>
              <a:rPr lang="en-US" dirty="0">
                <a:solidFill>
                  <a:srgbClr val="FF0000"/>
                </a:solidFill>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earn</a:t>
            </a:r>
          </a:p>
        </p:txBody>
      </p:sp>
      <p:pic>
        <p:nvPicPr>
          <p:cNvPr id="5" name="Content Placeholder 4">
            <a:extLst>
              <a:ext uri="{FF2B5EF4-FFF2-40B4-BE49-F238E27FC236}">
                <a16:creationId xmlns:a16="http://schemas.microsoft.com/office/drawing/2014/main" id="{F5B9F5DF-35BE-4461-B455-BD54E70DA097}"/>
              </a:ext>
            </a:extLst>
          </p:cNvPr>
          <p:cNvPicPr>
            <a:picLocks noGrp="1" noChangeAspect="1"/>
          </p:cNvPicPr>
          <p:nvPr>
            <p:ph sz="quarter" idx="13"/>
          </p:nvPr>
        </p:nvPicPr>
        <p:blipFill>
          <a:blip r:embed="rId2"/>
          <a:stretch>
            <a:fillRect/>
          </a:stretch>
        </p:blipFill>
        <p:spPr>
          <a:xfrm>
            <a:off x="957416" y="1443990"/>
            <a:ext cx="7348384" cy="3581400"/>
          </a:xfrm>
          <a:prstGeom prst="rect">
            <a:avLst/>
          </a:prstGeom>
        </p:spPr>
      </p:pic>
    </p:spTree>
    <p:extLst>
      <p:ext uri="{BB962C8B-B14F-4D97-AF65-F5344CB8AC3E}">
        <p14:creationId xmlns:p14="http://schemas.microsoft.com/office/powerpoint/2010/main" val="414586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741B-FB11-4DBF-8625-D8E6330C1AFD}"/>
              </a:ext>
            </a:extLst>
          </p:cNvPr>
          <p:cNvSpPr>
            <a:spLocks noGrp="1"/>
          </p:cNvSpPr>
          <p:nvPr>
            <p:ph type="title"/>
          </p:nvPr>
        </p:nvSpPr>
        <p:spPr>
          <a:xfrm>
            <a:off x="152400" y="118110"/>
            <a:ext cx="8839200" cy="1005840"/>
          </a:xfrm>
        </p:spPr>
        <p:txBody>
          <a:bodyPr>
            <a:normAutofit fontScale="90000"/>
          </a:bodyPr>
          <a:lstStyle/>
          <a:p>
            <a:r>
              <a:rPr lang="en-US" sz="3100" dirty="0">
                <a:solidFill>
                  <a:srgbClr val="FF0000"/>
                </a:solidFill>
                <a:latin typeface="MV Boli" panose="02000500030200090000" pitchFamily="2" charset="0"/>
                <a:cs typeface="MV Boli" panose="02000500030200090000" pitchFamily="2" charset="0"/>
              </a:rPr>
              <a:t>New this year</a:t>
            </a:r>
            <a:br>
              <a:rPr lang="en-US" b="1" dirty="0">
                <a:solidFill>
                  <a:srgbClr val="FF0000"/>
                </a:solidFill>
                <a:latin typeface="Calibri" panose="020F0502020204030204" pitchFamily="34" charset="0"/>
                <a:cs typeface="Calibri" panose="020F0502020204030204" pitchFamily="34" charset="0"/>
              </a:rPr>
            </a:br>
            <a:r>
              <a:rPr lang="en-US" sz="4400" b="1" dirty="0">
                <a:solidFill>
                  <a:schemeClr val="accent5">
                    <a:lumMod val="75000"/>
                  </a:schemeClr>
                </a:solidFill>
                <a:latin typeface="Calibri" panose="020F0502020204030204" pitchFamily="34" charset="0"/>
                <a:cs typeface="Calibri" panose="020F0502020204030204" pitchFamily="34" charset="0"/>
              </a:rPr>
              <a:t>Strictly for Scouts BSA Troops and Crews</a:t>
            </a:r>
          </a:p>
        </p:txBody>
      </p:sp>
      <p:sp>
        <p:nvSpPr>
          <p:cNvPr id="3" name="Content Placeholder 2">
            <a:extLst>
              <a:ext uri="{FF2B5EF4-FFF2-40B4-BE49-F238E27FC236}">
                <a16:creationId xmlns:a16="http://schemas.microsoft.com/office/drawing/2014/main" id="{2C4369CC-FFFF-4C4C-A67F-C068CFEAAE0B}"/>
              </a:ext>
            </a:extLst>
          </p:cNvPr>
          <p:cNvSpPr>
            <a:spLocks noGrp="1"/>
          </p:cNvSpPr>
          <p:nvPr>
            <p:ph sz="quarter" idx="13"/>
          </p:nvPr>
        </p:nvSpPr>
        <p:spPr>
          <a:xfrm>
            <a:off x="152400" y="1352550"/>
            <a:ext cx="8991600" cy="3672840"/>
          </a:xfrm>
        </p:spPr>
        <p:txBody>
          <a:bodyPr/>
          <a:lstStyle/>
          <a:p>
            <a:pPr marL="0" indent="0">
              <a:buNone/>
            </a:pPr>
            <a:r>
              <a:rPr lang="en-US" dirty="0"/>
              <a:t>Scouts who register to attend either The National Jamboree or a National High Adventure Base can receive a 15% bonus paid directly to their Jamboree or Adventure Base balance!</a:t>
            </a:r>
          </a:p>
        </p:txBody>
      </p:sp>
      <p:pic>
        <p:nvPicPr>
          <p:cNvPr id="4" name="Picture 3">
            <a:extLst>
              <a:ext uri="{FF2B5EF4-FFF2-40B4-BE49-F238E27FC236}">
                <a16:creationId xmlns:a16="http://schemas.microsoft.com/office/drawing/2014/main" id="{03DA2956-5D2F-493C-A40C-F56E1197D63F}"/>
              </a:ext>
            </a:extLst>
          </p:cNvPr>
          <p:cNvPicPr>
            <a:picLocks noChangeAspect="1"/>
          </p:cNvPicPr>
          <p:nvPr/>
        </p:nvPicPr>
        <p:blipFill rotWithShape="1">
          <a:blip r:embed="rId2"/>
          <a:srcRect l="12256" r="11754"/>
          <a:stretch/>
        </p:blipFill>
        <p:spPr>
          <a:xfrm>
            <a:off x="5853185" y="2967451"/>
            <a:ext cx="2116309" cy="2056574"/>
          </a:xfrm>
          <a:prstGeom prst="rect">
            <a:avLst/>
          </a:prstGeom>
        </p:spPr>
      </p:pic>
      <p:pic>
        <p:nvPicPr>
          <p:cNvPr id="5" name="Picture 4">
            <a:extLst>
              <a:ext uri="{FF2B5EF4-FFF2-40B4-BE49-F238E27FC236}">
                <a16:creationId xmlns:a16="http://schemas.microsoft.com/office/drawing/2014/main" id="{43096CB1-4D62-493F-8B45-E2421BB6F2A3}"/>
              </a:ext>
            </a:extLst>
          </p:cNvPr>
          <p:cNvPicPr>
            <a:picLocks noChangeAspect="1"/>
          </p:cNvPicPr>
          <p:nvPr/>
        </p:nvPicPr>
        <p:blipFill>
          <a:blip r:embed="rId3"/>
          <a:stretch>
            <a:fillRect/>
          </a:stretch>
        </p:blipFill>
        <p:spPr>
          <a:xfrm>
            <a:off x="1905000" y="3086926"/>
            <a:ext cx="2819400" cy="1817624"/>
          </a:xfrm>
          <a:prstGeom prst="rect">
            <a:avLst/>
          </a:prstGeom>
        </p:spPr>
      </p:pic>
    </p:spTree>
    <p:extLst>
      <p:ext uri="{BB962C8B-B14F-4D97-AF65-F5344CB8AC3E}">
        <p14:creationId xmlns:p14="http://schemas.microsoft.com/office/powerpoint/2010/main" val="217417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428750"/>
            <a:ext cx="9144000" cy="25908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4" name="TextBox 3"/>
          <p:cNvSpPr txBox="1"/>
          <p:nvPr/>
        </p:nvSpPr>
        <p:spPr>
          <a:xfrm>
            <a:off x="0" y="1428750"/>
            <a:ext cx="9144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rPr>
              <a:t>Merchandising </a:t>
            </a:r>
          </a:p>
        </p:txBody>
      </p:sp>
    </p:spTree>
    <p:extLst>
      <p:ext uri="{BB962C8B-B14F-4D97-AF65-F5344CB8AC3E}">
        <p14:creationId xmlns:p14="http://schemas.microsoft.com/office/powerpoint/2010/main" val="1288757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2BC0D-D65F-418F-AF1C-80EC1E1C0CE3}"/>
              </a:ext>
            </a:extLst>
          </p:cNvPr>
          <p:cNvSpPr>
            <a:spLocks noGrp="1"/>
          </p:cNvSpPr>
          <p:nvPr>
            <p:ph sz="quarter" idx="13"/>
          </p:nvPr>
        </p:nvSpPr>
        <p:spPr>
          <a:xfrm>
            <a:off x="609600" y="1352550"/>
            <a:ext cx="8153400" cy="3672840"/>
          </a:xfrm>
        </p:spPr>
        <p:txBody>
          <a:bodyPr>
            <a:normAutofit/>
          </a:bodyPr>
          <a:lstStyle/>
          <a:p>
            <a:pPr>
              <a:buFont typeface="Wingdings" panose="05000000000000000000" pitchFamily="2" charset="2"/>
              <a:buChar char="q"/>
            </a:pPr>
            <a:r>
              <a:rPr lang="en-US" dirty="0"/>
              <a:t>87% of consumers cited “Supporting the Scout” as the reason to purchase popcorn</a:t>
            </a:r>
          </a:p>
          <a:p>
            <a:pPr>
              <a:buFont typeface="Wingdings" panose="05000000000000000000" pitchFamily="2" charset="2"/>
              <a:buChar char="q"/>
            </a:pPr>
            <a:r>
              <a:rPr lang="en-US" dirty="0"/>
              <a:t>Work with your District Kernels to secure fundraising locations</a:t>
            </a:r>
          </a:p>
          <a:p>
            <a:pPr>
              <a:buFont typeface="Wingdings" panose="05000000000000000000" pitchFamily="2" charset="2"/>
              <a:buChar char="q"/>
            </a:pPr>
            <a:r>
              <a:rPr lang="en-US" dirty="0"/>
              <a:t>Do not devalue the popcorn fundraiser by trying to sell or promote non-popcorn items </a:t>
            </a:r>
          </a:p>
          <a:p>
            <a:pPr>
              <a:buFont typeface="Wingdings" panose="05000000000000000000" pitchFamily="2" charset="2"/>
              <a:buChar char="q"/>
            </a:pPr>
            <a:r>
              <a:rPr lang="en-US" dirty="0"/>
              <a:t>Do not open and sell individual packages</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5" name="Title 1">
            <a:extLst>
              <a:ext uri="{FF2B5EF4-FFF2-40B4-BE49-F238E27FC236}">
                <a16:creationId xmlns:a16="http://schemas.microsoft.com/office/drawing/2014/main" id="{FA1D4E23-633A-4C8F-A592-2C330ED95CAE}"/>
              </a:ext>
            </a:extLst>
          </p:cNvPr>
          <p:cNvSpPr>
            <a:spLocks noGrp="1"/>
          </p:cNvSpPr>
          <p:nvPr>
            <p:ph type="title"/>
          </p:nvPr>
        </p:nvSpPr>
        <p:spPr>
          <a:xfrm>
            <a:off x="152400" y="118110"/>
            <a:ext cx="8839200" cy="1005840"/>
          </a:xfrm>
        </p:spPr>
        <p:txBody>
          <a:bodyPr>
            <a:normAutofit fontScale="90000"/>
          </a:bodyPr>
          <a:lstStyle/>
          <a:p>
            <a:br>
              <a:rPr lang="en-US" b="1" dirty="0">
                <a:solidFill>
                  <a:srgbClr val="FF0000"/>
                </a:solidFill>
                <a:latin typeface="Calibri" panose="020F0502020204030204" pitchFamily="34" charset="0"/>
                <a:cs typeface="Calibri" panose="020F0502020204030204" pitchFamily="34" charset="0"/>
              </a:rPr>
            </a:br>
            <a:r>
              <a:rPr lang="en-US" sz="4400" b="1" dirty="0">
                <a:solidFill>
                  <a:schemeClr val="accent5">
                    <a:lumMod val="75000"/>
                  </a:schemeClr>
                </a:solidFill>
                <a:latin typeface="Calibri" panose="020F0502020204030204" pitchFamily="34" charset="0"/>
                <a:cs typeface="Calibri" panose="020F0502020204030204" pitchFamily="34" charset="0"/>
              </a:rPr>
              <a:t>Marketing</a:t>
            </a:r>
            <a:r>
              <a:rPr lang="en-US" sz="4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27926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2BC0D-D65F-418F-AF1C-80EC1E1C0CE3}"/>
              </a:ext>
            </a:extLst>
          </p:cNvPr>
          <p:cNvSpPr>
            <a:spLocks noGrp="1"/>
          </p:cNvSpPr>
          <p:nvPr>
            <p:ph sz="quarter" idx="13"/>
          </p:nvPr>
        </p:nvSpPr>
        <p:spPr>
          <a:xfrm>
            <a:off x="609600" y="1352550"/>
            <a:ext cx="8153400" cy="3672840"/>
          </a:xfrm>
        </p:spPr>
        <p:txBody>
          <a:bodyPr>
            <a:normAutofit fontScale="92500" lnSpcReduction="20000"/>
          </a:bodyPr>
          <a:lstStyle/>
          <a:p>
            <a:pPr lvl="0">
              <a:buClr>
                <a:srgbClr val="FF0000"/>
              </a:buClr>
              <a:buFont typeface="Wingdings" panose="05000000000000000000" pitchFamily="2" charset="2"/>
              <a:buChar char="q"/>
            </a:pPr>
            <a:r>
              <a:rPr lang="en-US" dirty="0">
                <a:solidFill>
                  <a:prstClr val="black"/>
                </a:solidFill>
              </a:rPr>
              <a:t>Scouts should appear in uniform</a:t>
            </a:r>
          </a:p>
          <a:p>
            <a:pPr lvl="0">
              <a:buClr>
                <a:srgbClr val="FF0000"/>
              </a:buClr>
              <a:buFont typeface="Wingdings" panose="05000000000000000000" pitchFamily="2" charset="2"/>
              <a:buChar char="q"/>
            </a:pPr>
            <a:r>
              <a:rPr lang="en-US" dirty="0">
                <a:solidFill>
                  <a:prstClr val="black"/>
                </a:solidFill>
              </a:rPr>
              <a:t>Have a clean area</a:t>
            </a:r>
          </a:p>
          <a:p>
            <a:pPr lvl="0">
              <a:buClr>
                <a:srgbClr val="FF0000"/>
              </a:buClr>
              <a:buFont typeface="Wingdings" panose="05000000000000000000" pitchFamily="2" charset="2"/>
              <a:buChar char="q"/>
            </a:pPr>
            <a:r>
              <a:rPr lang="en-US" dirty="0">
                <a:solidFill>
                  <a:prstClr val="black"/>
                </a:solidFill>
              </a:rPr>
              <a:t>Know the product and the pricing</a:t>
            </a:r>
          </a:p>
          <a:p>
            <a:pPr lvl="0">
              <a:buClr>
                <a:srgbClr val="FF0000"/>
              </a:buClr>
              <a:buFont typeface="Wingdings" panose="05000000000000000000" pitchFamily="2" charset="2"/>
              <a:buChar char="q"/>
            </a:pPr>
            <a:r>
              <a:rPr lang="en-US" dirty="0">
                <a:solidFill>
                  <a:prstClr val="black"/>
                </a:solidFill>
              </a:rPr>
              <a:t>Scouts should practice their presentation</a:t>
            </a:r>
          </a:p>
          <a:p>
            <a:pPr lvl="1">
              <a:buSzPct val="60000"/>
              <a:buFont typeface="Wingdings" panose="05000000000000000000" pitchFamily="2" charset="2"/>
              <a:buChar char="q"/>
            </a:pPr>
            <a:r>
              <a:rPr lang="en-US" sz="2400" dirty="0"/>
              <a:t>Get the customers attention</a:t>
            </a:r>
            <a:endParaRPr lang="en-US" dirty="0"/>
          </a:p>
          <a:p>
            <a:pPr lvl="1">
              <a:buSzPct val="60000"/>
              <a:buFont typeface="Wingdings" panose="05000000000000000000" pitchFamily="2" charset="2"/>
              <a:buChar char="q"/>
            </a:pPr>
            <a:r>
              <a:rPr lang="en-US" dirty="0"/>
              <a:t>Make eye contact</a:t>
            </a:r>
          </a:p>
          <a:p>
            <a:pPr lvl="1">
              <a:buSzPct val="60000"/>
              <a:buFont typeface="Wingdings" panose="05000000000000000000" pitchFamily="2" charset="2"/>
              <a:buChar char="q"/>
            </a:pPr>
            <a:r>
              <a:rPr lang="en-US" dirty="0"/>
              <a:t>Ask them would they like to support Scouting</a:t>
            </a:r>
          </a:p>
          <a:p>
            <a:pPr lvl="1">
              <a:buSzPct val="60000"/>
              <a:buFont typeface="Wingdings" panose="05000000000000000000" pitchFamily="2" charset="2"/>
              <a:buChar char="q"/>
            </a:pPr>
            <a:r>
              <a:rPr lang="en-US" dirty="0"/>
              <a:t>Prepare an example of what their support will provide </a:t>
            </a:r>
          </a:p>
          <a:p>
            <a:pPr lvl="1">
              <a:buSzPct val="60000"/>
              <a:buFont typeface="Wingdings" panose="05000000000000000000" pitchFamily="2" charset="2"/>
              <a:buChar char="q"/>
            </a:pPr>
            <a:r>
              <a:rPr lang="en-US" dirty="0"/>
              <a:t>Thank them for their support</a:t>
            </a:r>
          </a:p>
          <a:p>
            <a:pPr marL="0" indent="0">
              <a:buNone/>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5" name="Title 1">
            <a:extLst>
              <a:ext uri="{FF2B5EF4-FFF2-40B4-BE49-F238E27FC236}">
                <a16:creationId xmlns:a16="http://schemas.microsoft.com/office/drawing/2014/main" id="{FA1D4E23-633A-4C8F-A592-2C330ED95CAE}"/>
              </a:ext>
            </a:extLst>
          </p:cNvPr>
          <p:cNvSpPr>
            <a:spLocks noGrp="1"/>
          </p:cNvSpPr>
          <p:nvPr>
            <p:ph type="title"/>
          </p:nvPr>
        </p:nvSpPr>
        <p:spPr>
          <a:xfrm>
            <a:off x="152400" y="118110"/>
            <a:ext cx="8839200" cy="1005840"/>
          </a:xfrm>
        </p:spPr>
        <p:txBody>
          <a:bodyPr>
            <a:normAutofit fontScale="90000"/>
          </a:bodyPr>
          <a:lstStyle/>
          <a:p>
            <a:br>
              <a:rPr lang="en-US" b="1" dirty="0">
                <a:solidFill>
                  <a:srgbClr val="FF0000"/>
                </a:solidFill>
                <a:latin typeface="Calibri" panose="020F0502020204030204" pitchFamily="34" charset="0"/>
                <a:cs typeface="Calibri" panose="020F0502020204030204" pitchFamily="34" charset="0"/>
              </a:rPr>
            </a:br>
            <a:endParaRPr lang="en-US" sz="4400" b="1" dirty="0">
              <a:solidFill>
                <a:srgbClr val="FF0000"/>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B86C54EC-5AC6-41ED-8004-2F8DFFC465B1}"/>
              </a:ext>
            </a:extLst>
          </p:cNvPr>
          <p:cNvSpPr txBox="1">
            <a:spLocks/>
          </p:cNvSpPr>
          <p:nvPr/>
        </p:nvSpPr>
        <p:spPr>
          <a:xfrm>
            <a:off x="304800" y="270510"/>
            <a:ext cx="8839200" cy="853440"/>
          </a:xfrm>
          <a:prstGeom prst="rect">
            <a:avLst/>
          </a:prstGeom>
        </p:spPr>
        <p:txBody>
          <a:bodyPr vert="horz" anchor="b">
            <a:normAutofit fontScale="32500" lnSpcReduction="20000"/>
          </a:bodyPr>
          <a:lstStyle>
            <a:lvl1pPr algn="l" rtl="0" eaLnBrk="1" latinLnBrk="0" hangingPunct="1">
              <a:spcBef>
                <a:spcPct val="0"/>
              </a:spcBef>
              <a:buNone/>
              <a:defRPr kumimoji="0" sz="4200" kern="1200">
                <a:solidFill>
                  <a:schemeClr val="tx2"/>
                </a:solidFill>
                <a:latin typeface="+mj-lt"/>
                <a:ea typeface="+mj-ea"/>
                <a:cs typeface="+mj-cs"/>
              </a:defRPr>
            </a:lvl1pPr>
            <a:extLst/>
          </a:lstStyle>
          <a:p>
            <a:br>
              <a:rPr lang="en-US" b="1" dirty="0">
                <a:solidFill>
                  <a:srgbClr val="FF0000"/>
                </a:solidFill>
                <a:latin typeface="Calibri" panose="020F0502020204030204" pitchFamily="34" charset="0"/>
                <a:cs typeface="Calibri" panose="020F0502020204030204" pitchFamily="34" charset="0"/>
              </a:rPr>
            </a:br>
            <a:r>
              <a:rPr lang="en-US" sz="12300" b="1" dirty="0">
                <a:solidFill>
                  <a:schemeClr val="accent5">
                    <a:lumMod val="75000"/>
                  </a:schemeClr>
                </a:solidFill>
                <a:latin typeface="Calibri" panose="020F0502020204030204" pitchFamily="34" charset="0"/>
                <a:cs typeface="Calibri" panose="020F0502020204030204" pitchFamily="34" charset="0"/>
              </a:rPr>
              <a:t>Presentation</a:t>
            </a:r>
            <a:r>
              <a:rPr lang="en-US" sz="123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8768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52550"/>
            <a:ext cx="9144000" cy="25908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4" name="TextBox 3"/>
          <p:cNvSpPr txBox="1"/>
          <p:nvPr/>
        </p:nvSpPr>
        <p:spPr>
          <a:xfrm>
            <a:off x="0" y="1352550"/>
            <a:ext cx="9144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alibri" panose="020F0502020204030204" pitchFamily="34" charset="0"/>
                <a:ea typeface="Return To Sender" panose="02000000000000000000" pitchFamily="2" charset="0"/>
              </a:rPr>
              <a:t>Sample Table Layout</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endParaRPr>
          </a:p>
        </p:txBody>
      </p:sp>
    </p:spTree>
    <p:extLst>
      <p:ext uri="{BB962C8B-B14F-4D97-AF65-F5344CB8AC3E}">
        <p14:creationId xmlns:p14="http://schemas.microsoft.com/office/powerpoint/2010/main" val="182269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6038890-04E6-4C5F-955D-C3045E69D0DD}"/>
              </a:ext>
            </a:extLst>
          </p:cNvPr>
          <p:cNvPicPr>
            <a:picLocks noGrp="1" noChangeAspect="1"/>
          </p:cNvPicPr>
          <p:nvPr>
            <p:ph sz="quarter" idx="13"/>
          </p:nvPr>
        </p:nvPicPr>
        <p:blipFill>
          <a:blip r:embed="rId2"/>
          <a:stretch>
            <a:fillRect/>
          </a:stretch>
        </p:blipFill>
        <p:spPr>
          <a:xfrm>
            <a:off x="1981200" y="1338924"/>
            <a:ext cx="4572000" cy="3797007"/>
          </a:xfrm>
          <a:prstGeom prst="rect">
            <a:avLst/>
          </a:prstGeom>
        </p:spPr>
      </p:pic>
    </p:spTree>
    <p:extLst>
      <p:ext uri="{BB962C8B-B14F-4D97-AF65-F5344CB8AC3E}">
        <p14:creationId xmlns:p14="http://schemas.microsoft.com/office/powerpoint/2010/main" val="329069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Calibri" panose="020F0502020204030204" pitchFamily="34" charset="0"/>
              </a:rPr>
              <a:t>Today’s Objectives</a:t>
            </a:r>
          </a:p>
        </p:txBody>
      </p:sp>
      <p:sp>
        <p:nvSpPr>
          <p:cNvPr id="7" name="Content Placeholder 4"/>
          <p:cNvSpPr txBox="1">
            <a:spLocks/>
          </p:cNvSpPr>
          <p:nvPr/>
        </p:nvSpPr>
        <p:spPr>
          <a:xfrm>
            <a:off x="533400" y="1361952"/>
            <a:ext cx="5410200" cy="3657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r>
              <a:rPr lang="en-US" sz="2000" b="1" dirty="0">
                <a:latin typeface="Calibri" panose="020F0502020204030204" pitchFamily="34" charset="0"/>
              </a:rPr>
              <a:t>Why sell popcorn?</a:t>
            </a:r>
          </a:p>
          <a:p>
            <a:r>
              <a:rPr lang="en-US" sz="2000" b="1" dirty="0">
                <a:latin typeface="Calibri" panose="020F0502020204030204" pitchFamily="34" charset="0"/>
              </a:rPr>
              <a:t>2019 Product Lineup</a:t>
            </a:r>
          </a:p>
          <a:p>
            <a:r>
              <a:rPr lang="en-US" sz="2000" b="1" dirty="0">
                <a:latin typeface="Calibri" panose="020F0502020204030204" pitchFamily="34" charset="0"/>
              </a:rPr>
              <a:t>Commissions</a:t>
            </a:r>
          </a:p>
          <a:p>
            <a:r>
              <a:rPr lang="en-US" sz="2000" b="1" dirty="0">
                <a:latin typeface="Calibri" panose="020F0502020204030204" pitchFamily="34" charset="0"/>
              </a:rPr>
              <a:t>Prizes, Rewards, and Incentives</a:t>
            </a:r>
          </a:p>
          <a:p>
            <a:r>
              <a:rPr lang="en-US" sz="2000" b="1" dirty="0">
                <a:latin typeface="Calibri" panose="020F0502020204030204" pitchFamily="34" charset="0"/>
              </a:rPr>
              <a:t>Merchandising Techniques </a:t>
            </a:r>
          </a:p>
          <a:p>
            <a:r>
              <a:rPr lang="en-US" sz="2000" b="1" dirty="0">
                <a:latin typeface="Calibri" panose="020F0502020204030204" pitchFamily="34" charset="0"/>
              </a:rPr>
              <a:t>Popcorn Kernel Responsibilities</a:t>
            </a:r>
          </a:p>
          <a:p>
            <a:r>
              <a:rPr lang="en-US" sz="2000" b="1" dirty="0">
                <a:latin typeface="Calibri" panose="020F0502020204030204" pitchFamily="34" charset="0"/>
              </a:rPr>
              <a:t>How to Set and Reach a Goal</a:t>
            </a:r>
          </a:p>
          <a:p>
            <a:r>
              <a:rPr lang="en-US" sz="2000" b="1" dirty="0">
                <a:latin typeface="Calibri" panose="020F0502020204030204" pitchFamily="34" charset="0"/>
              </a:rPr>
              <a:t>Online Sales</a:t>
            </a:r>
          </a:p>
          <a:p>
            <a:r>
              <a:rPr lang="en-US" sz="2000" b="1" dirty="0">
                <a:latin typeface="Calibri" panose="020F0502020204030204" pitchFamily="34" charset="0"/>
              </a:rPr>
              <a:t>Q &amp; A / Closing</a:t>
            </a:r>
            <a:endParaRPr lang="en-US" sz="1600" dirty="0">
              <a:latin typeface="Calibri" panose="020F0502020204030204" pitchFamily="34" charset="0"/>
            </a:endParaRPr>
          </a:p>
          <a:p>
            <a:pPr marL="365760" lvl="1" indent="0">
              <a:buFont typeface="Wingdings 2"/>
              <a:buNone/>
            </a:pPr>
            <a:endParaRPr lang="en-US" dirty="0"/>
          </a:p>
          <a:p>
            <a:pPr lvl="1"/>
            <a:endParaRPr lang="en-US" dirty="0"/>
          </a:p>
        </p:txBody>
      </p:sp>
    </p:spTree>
    <p:extLst>
      <p:ext uri="{BB962C8B-B14F-4D97-AF65-F5344CB8AC3E}">
        <p14:creationId xmlns:p14="http://schemas.microsoft.com/office/powerpoint/2010/main" val="401678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52550"/>
            <a:ext cx="9144000" cy="25908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4" name="TextBox 3"/>
          <p:cNvSpPr txBox="1"/>
          <p:nvPr/>
        </p:nvSpPr>
        <p:spPr>
          <a:xfrm>
            <a:off x="0" y="1352550"/>
            <a:ext cx="9144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alibri" panose="020F0502020204030204" pitchFamily="34" charset="0"/>
                <a:ea typeface="Return To Sender" panose="02000000000000000000" pitchFamily="2" charset="0"/>
              </a:rPr>
              <a:t>Unit Kernel Responsibilities…</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endParaRPr>
          </a:p>
        </p:txBody>
      </p:sp>
    </p:spTree>
    <p:extLst>
      <p:ext uri="{BB962C8B-B14F-4D97-AF65-F5344CB8AC3E}">
        <p14:creationId xmlns:p14="http://schemas.microsoft.com/office/powerpoint/2010/main" val="414269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3B6C-82CC-4D07-832E-764590DAFDF3}"/>
              </a:ext>
            </a:extLst>
          </p:cNvPr>
          <p:cNvSpPr>
            <a:spLocks noGrp="1"/>
          </p:cNvSpPr>
          <p:nvPr>
            <p:ph type="title"/>
          </p:nvPr>
        </p:nvSpPr>
        <p:spPr/>
        <p:txBody>
          <a:bodyPr/>
          <a:lstStyle/>
          <a:p>
            <a:r>
              <a:rPr lang="en-US" dirty="0"/>
              <a:t>What is the Kernels Role</a:t>
            </a:r>
          </a:p>
        </p:txBody>
      </p:sp>
      <p:sp>
        <p:nvSpPr>
          <p:cNvPr id="3" name="Content Placeholder 2">
            <a:extLst>
              <a:ext uri="{FF2B5EF4-FFF2-40B4-BE49-F238E27FC236}">
                <a16:creationId xmlns:a16="http://schemas.microsoft.com/office/drawing/2014/main" id="{306F98A9-561B-4087-B186-657E1C69ACD2}"/>
              </a:ext>
            </a:extLst>
          </p:cNvPr>
          <p:cNvSpPr>
            <a:spLocks noGrp="1"/>
          </p:cNvSpPr>
          <p:nvPr>
            <p:ph sz="quarter" idx="13"/>
          </p:nvPr>
        </p:nvSpPr>
        <p:spPr>
          <a:xfrm>
            <a:off x="76200" y="1352550"/>
            <a:ext cx="8915400" cy="3672840"/>
          </a:xfrm>
        </p:spPr>
        <p:txBody>
          <a:bodyPr/>
          <a:lstStyle/>
          <a:p>
            <a:r>
              <a:rPr lang="en-US" dirty="0"/>
              <a:t>Be the “GO TO” person for your unit! Coordinate and promote the Popcorn Sale in your unit and assist unit leaders in setting a unit sales goal</a:t>
            </a:r>
          </a:p>
          <a:p>
            <a:r>
              <a:rPr lang="en-US" dirty="0"/>
              <a:t>Contact all the Scouts in your unit and encourage their participation in the sale</a:t>
            </a:r>
          </a:p>
          <a:p>
            <a:r>
              <a:rPr lang="en-US" dirty="0"/>
              <a:t>Facilitate a Unit Kick Off</a:t>
            </a:r>
          </a:p>
          <a:p>
            <a:endParaRPr lang="en-US" dirty="0"/>
          </a:p>
        </p:txBody>
      </p:sp>
    </p:spTree>
    <p:extLst>
      <p:ext uri="{BB962C8B-B14F-4D97-AF65-F5344CB8AC3E}">
        <p14:creationId xmlns:p14="http://schemas.microsoft.com/office/powerpoint/2010/main" val="3466250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9B968-C2DC-4EE0-AA71-42ED1471A0AC}"/>
              </a:ext>
            </a:extLst>
          </p:cNvPr>
          <p:cNvSpPr>
            <a:spLocks noGrp="1"/>
          </p:cNvSpPr>
          <p:nvPr>
            <p:ph sz="quarter" idx="13"/>
          </p:nvPr>
        </p:nvSpPr>
        <p:spPr>
          <a:xfrm>
            <a:off x="76200" y="1352550"/>
            <a:ext cx="9067800" cy="3276600"/>
          </a:xfrm>
        </p:spPr>
        <p:txBody>
          <a:bodyPr>
            <a:normAutofit/>
          </a:bodyPr>
          <a:lstStyle/>
          <a:p>
            <a:r>
              <a:rPr lang="en-US" dirty="0"/>
              <a:t>Submit all orders on time (show and sell, mid sale, and take order) </a:t>
            </a:r>
          </a:p>
          <a:p>
            <a:r>
              <a:rPr lang="en-US" dirty="0"/>
              <a:t>Coordinate your unit popcorn pick up(s). Be sure to bring a volunteer(s) to help you</a:t>
            </a:r>
          </a:p>
          <a:p>
            <a:r>
              <a:rPr lang="en-US" dirty="0"/>
              <a:t>Coordinate with your Scouts and District Kernel dates and times to sell at stores</a:t>
            </a:r>
          </a:p>
          <a:p>
            <a:endParaRPr lang="en-US" dirty="0"/>
          </a:p>
          <a:p>
            <a:endParaRPr lang="en-US" dirty="0"/>
          </a:p>
        </p:txBody>
      </p:sp>
    </p:spTree>
    <p:extLst>
      <p:ext uri="{BB962C8B-B14F-4D97-AF65-F5344CB8AC3E}">
        <p14:creationId xmlns:p14="http://schemas.microsoft.com/office/powerpoint/2010/main" val="54255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3CA8C8-29A2-4718-98D0-47272376CE66}"/>
              </a:ext>
            </a:extLst>
          </p:cNvPr>
          <p:cNvSpPr>
            <a:spLocks noGrp="1"/>
          </p:cNvSpPr>
          <p:nvPr>
            <p:ph sz="quarter" idx="13"/>
          </p:nvPr>
        </p:nvSpPr>
        <p:spPr>
          <a:xfrm>
            <a:off x="0" y="1352550"/>
            <a:ext cx="9067800" cy="3657600"/>
          </a:xfrm>
        </p:spPr>
        <p:txBody>
          <a:bodyPr>
            <a:normAutofit/>
          </a:bodyPr>
          <a:lstStyle/>
          <a:p>
            <a:r>
              <a:rPr lang="en-US" dirty="0"/>
              <a:t>Distribute popcorn in your unit and ensure money is collected</a:t>
            </a:r>
          </a:p>
          <a:p>
            <a:r>
              <a:rPr lang="en-US" dirty="0"/>
              <a:t>Maintain inventory count and manage inventory to minimize returns to council</a:t>
            </a:r>
          </a:p>
          <a:p>
            <a:r>
              <a:rPr lang="en-US" dirty="0"/>
              <a:t>Make sure you turn in all forms on time to ensure your unit will receive all awards, and incentives</a:t>
            </a:r>
          </a:p>
          <a:p>
            <a:endParaRPr lang="en-US" dirty="0"/>
          </a:p>
          <a:p>
            <a:endParaRPr lang="en-US" dirty="0"/>
          </a:p>
          <a:p>
            <a:endParaRPr lang="en-US" dirty="0"/>
          </a:p>
        </p:txBody>
      </p:sp>
    </p:spTree>
    <p:extLst>
      <p:ext uri="{BB962C8B-B14F-4D97-AF65-F5344CB8AC3E}">
        <p14:creationId xmlns:p14="http://schemas.microsoft.com/office/powerpoint/2010/main" val="590241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1" dirty="0">
                <a:solidFill>
                  <a:srgbClr val="002060"/>
                </a:solidFill>
                <a:latin typeface="Calibri" panose="020F0502020204030204" pitchFamily="34" charset="0"/>
                <a:ea typeface="Return To Sender" panose="02000000000000000000" pitchFamily="2" charset="0"/>
              </a:rPr>
              <a:t>Hold a kickoff!</a:t>
            </a:r>
          </a:p>
        </p:txBody>
      </p:sp>
      <p:sp>
        <p:nvSpPr>
          <p:cNvPr id="6" name="Rectangle 5"/>
          <p:cNvSpPr/>
          <p:nvPr/>
        </p:nvSpPr>
        <p:spPr>
          <a:xfrm>
            <a:off x="4686300" y="2096065"/>
            <a:ext cx="3596764" cy="2246769"/>
          </a:xfrm>
          <a:prstGeom prst="rect">
            <a:avLst/>
          </a:prstGeom>
        </p:spPr>
        <p:txBody>
          <a:bodyPr wrap="square">
            <a:spAutoFit/>
          </a:bodyPr>
          <a:lstStyle/>
          <a:p>
            <a:r>
              <a:rPr lang="en-US" sz="2800" dirty="0"/>
              <a:t>FACT: 93% of Units that sold $6K+ and Scouts that sold $500+ held/attended a unit kick off</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3682" y="1504950"/>
            <a:ext cx="3419757" cy="3429000"/>
          </a:xfrm>
          <a:prstGeom prst="rect">
            <a:avLst/>
          </a:prstGeom>
        </p:spPr>
      </p:pic>
    </p:spTree>
    <p:extLst>
      <p:ext uri="{BB962C8B-B14F-4D97-AF65-F5344CB8AC3E}">
        <p14:creationId xmlns:p14="http://schemas.microsoft.com/office/powerpoint/2010/main" val="677484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562E-FDC5-46E7-B6FE-4869F1B57395}"/>
              </a:ext>
            </a:extLst>
          </p:cNvPr>
          <p:cNvSpPr>
            <a:spLocks noGrp="1"/>
          </p:cNvSpPr>
          <p:nvPr>
            <p:ph type="title"/>
          </p:nvPr>
        </p:nvSpPr>
        <p:spPr/>
        <p:txBody>
          <a:bodyPr/>
          <a:lstStyle/>
          <a:p>
            <a:r>
              <a:rPr lang="en-US" b="1" dirty="0">
                <a:solidFill>
                  <a:srgbClr val="002060"/>
                </a:solidFill>
                <a:latin typeface="Calibri" panose="020F0502020204030204" pitchFamily="34" charset="0"/>
                <a:ea typeface="Return To Sender" panose="02000000000000000000" pitchFamily="2" charset="0"/>
              </a:rPr>
              <a:t>What is a kickoff?</a:t>
            </a:r>
            <a:endParaRPr lang="en-US" dirty="0"/>
          </a:p>
        </p:txBody>
      </p:sp>
      <p:sp>
        <p:nvSpPr>
          <p:cNvPr id="3" name="Content Placeholder 2">
            <a:extLst>
              <a:ext uri="{FF2B5EF4-FFF2-40B4-BE49-F238E27FC236}">
                <a16:creationId xmlns:a16="http://schemas.microsoft.com/office/drawing/2014/main" id="{673C4B83-821C-419E-B5AB-93914F6C6235}"/>
              </a:ext>
            </a:extLst>
          </p:cNvPr>
          <p:cNvSpPr>
            <a:spLocks noGrp="1"/>
          </p:cNvSpPr>
          <p:nvPr>
            <p:ph sz="quarter" idx="13"/>
          </p:nvPr>
        </p:nvSpPr>
        <p:spPr>
          <a:xfrm>
            <a:off x="152400" y="1352550"/>
            <a:ext cx="8991600" cy="3672840"/>
          </a:xfrm>
        </p:spPr>
        <p:txBody>
          <a:bodyPr>
            <a:noAutofit/>
          </a:bodyPr>
          <a:lstStyle/>
          <a:p>
            <a:pPr>
              <a:buFont typeface="Wingdings" panose="05000000000000000000" pitchFamily="2" charset="2"/>
              <a:buChar char="q"/>
            </a:pPr>
            <a:r>
              <a:rPr lang="en-US" sz="2400" dirty="0">
                <a:solidFill>
                  <a:prstClr val="black"/>
                </a:solidFill>
                <a:ea typeface="+mj-ea"/>
                <a:cs typeface="+mj-cs"/>
              </a:rPr>
              <a:t>Schedule a special Pack or Troop meeting to launch the Popcorn program and the Incentive and Reward Program.  </a:t>
            </a:r>
          </a:p>
          <a:p>
            <a:pPr>
              <a:buFont typeface="Wingdings" panose="05000000000000000000" pitchFamily="2" charset="2"/>
              <a:buChar char="q"/>
            </a:pPr>
            <a:r>
              <a:rPr lang="en-US" sz="2400" dirty="0">
                <a:solidFill>
                  <a:prstClr val="black"/>
                </a:solidFill>
                <a:ea typeface="+mj-ea"/>
                <a:cs typeface="+mj-cs"/>
              </a:rPr>
              <a:t>Make this a big deal – get refreshments, make it fun and let everyone know the importance of their participation.  </a:t>
            </a:r>
          </a:p>
          <a:p>
            <a:pPr>
              <a:buFont typeface="Wingdings" panose="05000000000000000000" pitchFamily="2" charset="2"/>
              <a:buChar char="q"/>
            </a:pPr>
            <a:r>
              <a:rPr lang="en-US" sz="2400" dirty="0">
                <a:solidFill>
                  <a:prstClr val="black"/>
                </a:solidFill>
                <a:ea typeface="+mj-ea"/>
                <a:cs typeface="+mj-cs"/>
              </a:rPr>
              <a:t>Train the Scouts on their presentation, how to deal with all types of potential customers, teach them how to “ask for the order”, take some time to “role play” and have the Scouts practice in front of the group.  </a:t>
            </a:r>
          </a:p>
          <a:p>
            <a:pPr>
              <a:buFont typeface="Wingdings" panose="05000000000000000000" pitchFamily="2" charset="2"/>
              <a:buChar char="q"/>
            </a:pPr>
            <a:r>
              <a:rPr lang="en-US" sz="2400" dirty="0">
                <a:solidFill>
                  <a:prstClr val="black"/>
                </a:solidFill>
                <a:ea typeface="+mj-ea"/>
                <a:cs typeface="+mj-cs"/>
              </a:rPr>
              <a:t>Give them the skills that will inspire confidence and lead to SUCCESS!</a:t>
            </a:r>
            <a:endParaRPr lang="en-US" sz="2400" dirty="0"/>
          </a:p>
        </p:txBody>
      </p:sp>
    </p:spTree>
    <p:extLst>
      <p:ext uri="{BB962C8B-B14F-4D97-AF65-F5344CB8AC3E}">
        <p14:creationId xmlns:p14="http://schemas.microsoft.com/office/powerpoint/2010/main" val="2262008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52550"/>
            <a:ext cx="9144000" cy="25908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0" y="1428750"/>
            <a:ext cx="9144000" cy="1446550"/>
          </a:xfrm>
          <a:prstGeom prst="rect">
            <a:avLst/>
          </a:prstGeom>
          <a:noFill/>
        </p:spPr>
        <p:txBody>
          <a:bodyPr wrap="square" rtlCol="0">
            <a:spAutoFit/>
          </a:bodyPr>
          <a:lstStyle/>
          <a:p>
            <a:pPr algn="ctr"/>
            <a:endParaRPr lang="en-US" sz="4800" b="1" dirty="0">
              <a:solidFill>
                <a:srgbClr val="FF0000"/>
              </a:solidFill>
              <a:latin typeface="Calibri" panose="020F0502020204030204" pitchFamily="34" charset="0"/>
              <a:ea typeface="Return To Sender" panose="02000000000000000000" pitchFamily="2" charset="0"/>
            </a:endParaRPr>
          </a:p>
          <a:p>
            <a:pPr algn="ctr"/>
            <a:r>
              <a:rPr lang="en-US" sz="4000" b="1" dirty="0">
                <a:solidFill>
                  <a:srgbClr val="FF0000"/>
                </a:solidFill>
                <a:latin typeface="Calibri" panose="020F0502020204030204" pitchFamily="34" charset="0"/>
                <a:ea typeface="Return To Sender" panose="02000000000000000000" pitchFamily="2" charset="0"/>
              </a:rPr>
              <a:t>Setting and Reaching Goals!</a:t>
            </a:r>
          </a:p>
        </p:txBody>
      </p:sp>
    </p:spTree>
    <p:extLst>
      <p:ext uri="{BB962C8B-B14F-4D97-AF65-F5344CB8AC3E}">
        <p14:creationId xmlns:p14="http://schemas.microsoft.com/office/powerpoint/2010/main" val="1071764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110"/>
            <a:ext cx="8153400" cy="1005840"/>
          </a:xfrm>
        </p:spPr>
        <p:txBody>
          <a:bodyPr>
            <a:normAutofit/>
          </a:bodyPr>
          <a:lstStyle/>
          <a:p>
            <a:pPr algn="ctr"/>
            <a:r>
              <a:rPr lang="en-US" b="1" dirty="0">
                <a:solidFill>
                  <a:srgbClr val="002060"/>
                </a:solidFill>
                <a:latin typeface="Calibri" panose="020F0502020204030204" pitchFamily="34" charset="0"/>
                <a:ea typeface="Return To Sender" panose="02000000000000000000" pitchFamily="2" charset="0"/>
              </a:rPr>
              <a:t>Goals make a difference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8272">
            <a:off x="2735337" y="3099358"/>
            <a:ext cx="2063180" cy="2063180"/>
          </a:xfrm>
          <a:prstGeom prst="rect">
            <a:avLst/>
          </a:prstGeom>
        </p:spPr>
      </p:pic>
      <p:sp>
        <p:nvSpPr>
          <p:cNvPr id="7" name="Rectangle 6"/>
          <p:cNvSpPr/>
          <p:nvPr/>
        </p:nvSpPr>
        <p:spPr>
          <a:xfrm>
            <a:off x="304800" y="1451329"/>
            <a:ext cx="4191000" cy="2246769"/>
          </a:xfrm>
          <a:prstGeom prst="rect">
            <a:avLst/>
          </a:prstGeom>
        </p:spPr>
        <p:txBody>
          <a:bodyPr wrap="square">
            <a:spAutoFit/>
          </a:bodyPr>
          <a:lstStyle/>
          <a:p>
            <a:pPr marL="171450" lvl="1" eaLnBrk="0">
              <a:spcBef>
                <a:spcPts val="113"/>
              </a:spcBef>
              <a:tabLst>
                <a:tab pos="-257175" algn="l"/>
                <a:tab pos="-171450" algn="l"/>
                <a:tab pos="64889" algn="l"/>
                <a:tab pos="173236" algn="l"/>
                <a:tab pos="257175" algn="l"/>
              </a:tabLst>
            </a:pPr>
            <a:r>
              <a:rPr lang="en-US" sz="2800" dirty="0">
                <a:cs typeface="Arial" charset="0"/>
              </a:rPr>
              <a:t>FACT: Sales of Units and Scouts that set sales goals were almost 2X higher than those that did not set goals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38800" y="1298024"/>
            <a:ext cx="2957339" cy="3691615"/>
          </a:xfrm>
          <a:prstGeom prst="rect">
            <a:avLst/>
          </a:prstGeom>
        </p:spPr>
      </p:pic>
    </p:spTree>
    <p:extLst>
      <p:ext uri="{BB962C8B-B14F-4D97-AF65-F5344CB8AC3E}">
        <p14:creationId xmlns:p14="http://schemas.microsoft.com/office/powerpoint/2010/main" val="60038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5410200" cy="1005840"/>
          </a:xfrm>
        </p:spPr>
        <p:txBody>
          <a:bodyPr>
            <a:normAutofit/>
          </a:bodyPr>
          <a:lstStyle/>
          <a:p>
            <a:r>
              <a:rPr lang="en-US" sz="3600" b="1" dirty="0">
                <a:solidFill>
                  <a:srgbClr val="002060"/>
                </a:solidFill>
                <a:latin typeface="Calibri" panose="020F0502020204030204" pitchFamily="34" charset="0"/>
                <a:ea typeface="Return To Sender" panose="02000000000000000000" pitchFamily="2" charset="0"/>
              </a:rPr>
              <a:t>Steps For Reaching Goal</a:t>
            </a:r>
          </a:p>
        </p:txBody>
      </p:sp>
      <p:sp>
        <p:nvSpPr>
          <p:cNvPr id="3" name="TextBox 2"/>
          <p:cNvSpPr txBox="1"/>
          <p:nvPr/>
        </p:nvSpPr>
        <p:spPr>
          <a:xfrm>
            <a:off x="0" y="1407306"/>
            <a:ext cx="9144000" cy="4062651"/>
          </a:xfrm>
          <a:prstGeom prst="rect">
            <a:avLst/>
          </a:prstGeom>
          <a:noFill/>
        </p:spPr>
        <p:txBody>
          <a:bodyPr wrap="square" rtlCol="0">
            <a:spAutoFit/>
          </a:bodyPr>
          <a:lstStyle/>
          <a:p>
            <a:pPr marL="457200" indent="-457200">
              <a:buClr>
                <a:schemeClr val="accent2">
                  <a:lumMod val="75000"/>
                </a:schemeClr>
              </a:buClr>
              <a:buSzPct val="60000"/>
              <a:buFont typeface="Wingdings" panose="05000000000000000000" pitchFamily="2" charset="2"/>
              <a:buChar char="q"/>
            </a:pPr>
            <a:r>
              <a:rPr lang="en-US" sz="2400" dirty="0"/>
              <a:t>Look at your annual budget and set a GOAL</a:t>
            </a:r>
          </a:p>
          <a:p>
            <a:pPr marL="457200" indent="-457200">
              <a:buClr>
                <a:schemeClr val="accent2">
                  <a:lumMod val="75000"/>
                </a:schemeClr>
              </a:buClr>
              <a:buSzPct val="60000"/>
              <a:buFont typeface="Wingdings" panose="05000000000000000000" pitchFamily="2" charset="2"/>
              <a:buChar char="q"/>
            </a:pPr>
            <a:r>
              <a:rPr lang="en-US" sz="2400" dirty="0"/>
              <a:t>Get your committee engaged with the sale</a:t>
            </a:r>
          </a:p>
          <a:p>
            <a:pPr marL="457200" indent="-457200">
              <a:buClr>
                <a:schemeClr val="accent2">
                  <a:lumMod val="75000"/>
                </a:schemeClr>
              </a:buClr>
              <a:buSzPct val="60000"/>
              <a:buFont typeface="Wingdings" panose="05000000000000000000" pitchFamily="2" charset="2"/>
              <a:buChar char="q"/>
            </a:pPr>
            <a:r>
              <a:rPr lang="en-US" sz="2400" dirty="0"/>
              <a:t>Schedule and hold a </a:t>
            </a:r>
            <a:r>
              <a:rPr lang="en-US" sz="2400" b="1" dirty="0"/>
              <a:t>FUN</a:t>
            </a:r>
            <a:r>
              <a:rPr lang="en-US" sz="2400" dirty="0"/>
              <a:t> Kick Off</a:t>
            </a:r>
          </a:p>
          <a:p>
            <a:pPr marL="457200" indent="-457200">
              <a:buClr>
                <a:schemeClr val="accent2">
                  <a:lumMod val="75000"/>
                </a:schemeClr>
              </a:buClr>
              <a:buSzPct val="60000"/>
              <a:buFont typeface="Wingdings" panose="05000000000000000000" pitchFamily="2" charset="2"/>
              <a:buChar char="q"/>
            </a:pPr>
            <a:r>
              <a:rPr lang="en-US" sz="2400" dirty="0"/>
              <a:t>Share your goal with your families and Scouts</a:t>
            </a:r>
          </a:p>
          <a:p>
            <a:pPr marL="457200" indent="-457200">
              <a:buClr>
                <a:schemeClr val="accent2">
                  <a:lumMod val="75000"/>
                </a:schemeClr>
              </a:buClr>
              <a:buSzPct val="60000"/>
              <a:buFont typeface="Wingdings" panose="05000000000000000000" pitchFamily="2" charset="2"/>
              <a:buChar char="q"/>
            </a:pPr>
            <a:r>
              <a:rPr lang="en-US" sz="2400" dirty="0"/>
              <a:t>Create a reward if units reaches GOAL</a:t>
            </a:r>
          </a:p>
          <a:p>
            <a:pPr marL="457200" indent="-457200">
              <a:buClr>
                <a:schemeClr val="accent2">
                  <a:lumMod val="75000"/>
                </a:schemeClr>
              </a:buClr>
              <a:buSzPct val="60000"/>
              <a:buFont typeface="Wingdings" panose="05000000000000000000" pitchFamily="2" charset="2"/>
              <a:buChar char="q"/>
            </a:pPr>
            <a:r>
              <a:rPr lang="en-US" sz="2400" dirty="0"/>
              <a:t>Get the Scouts to create a goal</a:t>
            </a:r>
          </a:p>
          <a:p>
            <a:pPr marL="457200" indent="-457200">
              <a:buClr>
                <a:schemeClr val="accent2">
                  <a:lumMod val="75000"/>
                </a:schemeClr>
              </a:buClr>
              <a:buSzPct val="60000"/>
              <a:buFont typeface="Wingdings" panose="05000000000000000000" pitchFamily="2" charset="2"/>
              <a:buChar char="q"/>
            </a:pPr>
            <a:r>
              <a:rPr lang="en-US" sz="2400" dirty="0"/>
              <a:t>Work with your District Kernel to secure locations</a:t>
            </a:r>
          </a:p>
          <a:p>
            <a:pPr marL="457200" indent="-457200">
              <a:buClr>
                <a:schemeClr val="accent2">
                  <a:lumMod val="75000"/>
                </a:schemeClr>
              </a:buClr>
              <a:buSzPct val="60000"/>
              <a:buFont typeface="Wingdings" panose="05000000000000000000" pitchFamily="2" charset="2"/>
              <a:buChar char="q"/>
            </a:pPr>
            <a:r>
              <a:rPr lang="en-US" sz="2400" dirty="0"/>
              <a:t>Participate in all levels of the sale (S&amp;S, TO, and Online)</a:t>
            </a:r>
          </a:p>
          <a:p>
            <a:pPr marL="457200" indent="-457200">
              <a:buClr>
                <a:schemeClr val="accent2">
                  <a:lumMod val="75000"/>
                </a:schemeClr>
              </a:buClr>
              <a:buSzPct val="60000"/>
              <a:buFont typeface="Wingdings" panose="05000000000000000000" pitchFamily="2" charset="2"/>
              <a:buChar char="q"/>
            </a:pPr>
            <a:r>
              <a:rPr lang="en-US" sz="2400" dirty="0"/>
              <a:t>Share weekly updates with your Scouts and families of top sellers and success stories.</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57380" y="20279"/>
            <a:ext cx="2686620" cy="3618271"/>
          </a:xfrm>
          <a:prstGeom prst="rect">
            <a:avLst/>
          </a:prstGeom>
        </p:spPr>
      </p:pic>
    </p:spTree>
    <p:extLst>
      <p:ext uri="{BB962C8B-B14F-4D97-AF65-F5344CB8AC3E}">
        <p14:creationId xmlns:p14="http://schemas.microsoft.com/office/powerpoint/2010/main" val="501862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72DD-E3CB-4004-8638-49DDE991E365}"/>
              </a:ext>
            </a:extLst>
          </p:cNvPr>
          <p:cNvSpPr>
            <a:spLocks noGrp="1"/>
          </p:cNvSpPr>
          <p:nvPr>
            <p:ph type="title"/>
          </p:nvPr>
        </p:nvSpPr>
        <p:spPr/>
        <p:txBody>
          <a:bodyPr>
            <a:normAutofit/>
          </a:bodyPr>
          <a:lstStyle/>
          <a:p>
            <a:r>
              <a:rPr lang="en-US" sz="4800" b="1" dirty="0">
                <a:solidFill>
                  <a:srgbClr val="002060"/>
                </a:solidFill>
                <a:latin typeface="Calibri" panose="020F0502020204030204" pitchFamily="34" charset="0"/>
                <a:ea typeface="Return To Sender" panose="02000000000000000000" pitchFamily="2" charset="0"/>
              </a:rPr>
              <a:t>Set a unit goal!</a:t>
            </a:r>
            <a:endParaRPr lang="en-US" sz="4800" dirty="0"/>
          </a:p>
        </p:txBody>
      </p:sp>
      <p:pic>
        <p:nvPicPr>
          <p:cNvPr id="6" name="Content Placeholder 5" descr="A picture containing device&#10;&#10;Description generated with very high confidence">
            <a:extLst>
              <a:ext uri="{FF2B5EF4-FFF2-40B4-BE49-F238E27FC236}">
                <a16:creationId xmlns:a16="http://schemas.microsoft.com/office/drawing/2014/main" id="{C64B84FD-3549-4293-9B5C-FD2D27EB992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81808" y="1352550"/>
            <a:ext cx="8281192" cy="3677058"/>
          </a:xfrm>
        </p:spPr>
      </p:pic>
    </p:spTree>
    <p:extLst>
      <p:ext uri="{BB962C8B-B14F-4D97-AF65-F5344CB8AC3E}">
        <p14:creationId xmlns:p14="http://schemas.microsoft.com/office/powerpoint/2010/main" val="188751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52550"/>
            <a:ext cx="9144000" cy="23622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4" name="TextBox 3"/>
          <p:cNvSpPr txBox="1"/>
          <p:nvPr/>
        </p:nvSpPr>
        <p:spPr>
          <a:xfrm>
            <a:off x="0" y="1428750"/>
            <a:ext cx="9144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alibri" panose="020F0502020204030204" pitchFamily="34" charset="0"/>
                <a:ea typeface="Return To Sender" panose="02000000000000000000" pitchFamily="2" charset="0"/>
              </a:rPr>
              <a:t>Why Sell Popcorn?</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endParaRPr>
          </a:p>
        </p:txBody>
      </p:sp>
    </p:spTree>
    <p:extLst>
      <p:ext uri="{BB962C8B-B14F-4D97-AF65-F5344CB8AC3E}">
        <p14:creationId xmlns:p14="http://schemas.microsoft.com/office/powerpoint/2010/main" val="2982153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72DD-E3CB-4004-8638-49DDE991E365}"/>
              </a:ext>
            </a:extLst>
          </p:cNvPr>
          <p:cNvSpPr>
            <a:spLocks noGrp="1"/>
          </p:cNvSpPr>
          <p:nvPr>
            <p:ph type="title"/>
          </p:nvPr>
        </p:nvSpPr>
        <p:spPr/>
        <p:txBody>
          <a:bodyPr>
            <a:normAutofit/>
          </a:bodyPr>
          <a:lstStyle/>
          <a:p>
            <a:r>
              <a:rPr lang="en-US" sz="4800" b="1" dirty="0">
                <a:solidFill>
                  <a:srgbClr val="002060"/>
                </a:solidFill>
                <a:latin typeface="Calibri" panose="020F0502020204030204" pitchFamily="34" charset="0"/>
                <a:ea typeface="Return To Sender" panose="02000000000000000000" pitchFamily="2" charset="0"/>
              </a:rPr>
              <a:t>Set an individual Scout goal!</a:t>
            </a:r>
            <a:endParaRPr lang="en-US" sz="4800" dirty="0"/>
          </a:p>
        </p:txBody>
      </p:sp>
      <p:pic>
        <p:nvPicPr>
          <p:cNvPr id="7" name="Content Placeholder 6">
            <a:extLst>
              <a:ext uri="{FF2B5EF4-FFF2-40B4-BE49-F238E27FC236}">
                <a16:creationId xmlns:a16="http://schemas.microsoft.com/office/drawing/2014/main" id="{225A56A1-99B9-445E-9B0A-FBAA9778DD34}"/>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92251" y="1413510"/>
            <a:ext cx="8270749" cy="3672840"/>
          </a:xfrm>
        </p:spPr>
      </p:pic>
    </p:spTree>
    <p:extLst>
      <p:ext uri="{BB962C8B-B14F-4D97-AF65-F5344CB8AC3E}">
        <p14:creationId xmlns:p14="http://schemas.microsoft.com/office/powerpoint/2010/main" val="1590219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DE77-0F8D-4B99-916F-385918FFE9EC}"/>
              </a:ext>
            </a:extLst>
          </p:cNvPr>
          <p:cNvSpPr>
            <a:spLocks noGrp="1"/>
          </p:cNvSpPr>
          <p:nvPr>
            <p:ph type="title"/>
          </p:nvPr>
        </p:nvSpPr>
        <p:spPr>
          <a:xfrm>
            <a:off x="0" y="1885950"/>
            <a:ext cx="5867400" cy="2362200"/>
          </a:xfrm>
        </p:spPr>
        <p:txBody>
          <a:bodyPr>
            <a:noAutofit/>
          </a:bodyPr>
          <a:lstStyle/>
          <a:p>
            <a:pPr algn="ctr"/>
            <a:r>
              <a:rPr lang="en-US" sz="4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can expect to fundraise approximately $75 per hour </a:t>
            </a:r>
          </a:p>
        </p:txBody>
      </p:sp>
      <p:pic>
        <p:nvPicPr>
          <p:cNvPr id="5" name="Content Placeholder 4" descr="A person standing in front of a brick building&#10;&#10;Description generated with high confidence">
            <a:extLst>
              <a:ext uri="{FF2B5EF4-FFF2-40B4-BE49-F238E27FC236}">
                <a16:creationId xmlns:a16="http://schemas.microsoft.com/office/drawing/2014/main" id="{2A81FED6-7E7B-4E5E-AE4D-DFCB20B813D5}"/>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867400" y="1327150"/>
            <a:ext cx="2819400" cy="3759200"/>
          </a:xfrm>
        </p:spPr>
      </p:pic>
    </p:spTree>
    <p:extLst>
      <p:ext uri="{BB962C8B-B14F-4D97-AF65-F5344CB8AC3E}">
        <p14:creationId xmlns:p14="http://schemas.microsoft.com/office/powerpoint/2010/main" val="324681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DD8A2-FF13-434E-B295-23CBA192C5CA}"/>
              </a:ext>
            </a:extLst>
          </p:cNvPr>
          <p:cNvSpPr>
            <a:spLocks noGrp="1"/>
          </p:cNvSpPr>
          <p:nvPr>
            <p:ph type="title"/>
          </p:nvPr>
        </p:nvSpPr>
        <p:spPr/>
        <p:txBody>
          <a:bodyPr/>
          <a:lstStyle/>
          <a:p>
            <a:r>
              <a:rPr lang="en-US" sz="4800" b="1" dirty="0">
                <a:solidFill>
                  <a:srgbClr val="002060"/>
                </a:solidFill>
                <a:latin typeface="Calibri" panose="020F0502020204030204" pitchFamily="34" charset="0"/>
              </a:rPr>
              <a:t>How do you sell $15,000?</a:t>
            </a:r>
            <a:endParaRPr lang="en-US" dirty="0"/>
          </a:p>
        </p:txBody>
      </p:sp>
      <p:sp>
        <p:nvSpPr>
          <p:cNvPr id="4" name="Content Placeholder 2">
            <a:extLst>
              <a:ext uri="{FF2B5EF4-FFF2-40B4-BE49-F238E27FC236}">
                <a16:creationId xmlns:a16="http://schemas.microsoft.com/office/drawing/2014/main" id="{0B7C0A39-C1FF-4D23-AC85-671921B19321}"/>
              </a:ext>
            </a:extLst>
          </p:cNvPr>
          <p:cNvSpPr txBox="1">
            <a:spLocks/>
          </p:cNvSpPr>
          <p:nvPr/>
        </p:nvSpPr>
        <p:spPr bwMode="auto">
          <a:xfrm>
            <a:off x="-76200" y="1524000"/>
            <a:ext cx="4572000" cy="379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US" sz="1600" b="1" i="0" u="none" strike="noStrike" kern="1200" cap="none" spc="0" normalizeH="0" baseline="0" noProof="0" dirty="0">
                <a:ln>
                  <a:noFill/>
                </a:ln>
                <a:solidFill>
                  <a:sysClr val="windowText" lastClr="000000"/>
                </a:solidFill>
                <a:effectLst/>
                <a:uLnTx/>
                <a:uFillTx/>
                <a:latin typeface="Calibri"/>
                <a:ea typeface="+mn-ea"/>
                <a:cs typeface="+mn-cs"/>
              </a:rPr>
              <a:t>Saturday: </a:t>
            </a:r>
          </a:p>
          <a:p>
            <a:pPr marL="342900" marR="0" lvl="0" indent="-342900" defTabSz="914400" rtl="0" eaLnBrk="0" fontAlgn="base" latinLnBrk="0" hangingPunct="0">
              <a:lnSpc>
                <a:spcPct val="100000"/>
              </a:lnSpc>
              <a:spcBef>
                <a:spcPct val="20000"/>
              </a:spcBef>
              <a:spcAft>
                <a:spcPct val="0"/>
              </a:spcAft>
              <a:buClrTx/>
              <a:buSzTx/>
              <a:buFont typeface="Arial" charset="0"/>
              <a:buNone/>
              <a:tabLst/>
              <a:defRPr/>
            </a:pPr>
            <a:r>
              <a:rPr kumimoji="0" lang="it-IT" sz="1400" b="0" i="0" u="none" strike="noStrike" kern="1200" cap="none" spc="0" normalizeH="0" baseline="0" noProof="0" dirty="0">
                <a:ln>
                  <a:noFill/>
                </a:ln>
                <a:solidFill>
                  <a:sysClr val="windowText" lastClr="000000"/>
                </a:solidFill>
                <a:effectLst/>
                <a:uLnTx/>
                <a:uFillTx/>
                <a:latin typeface="Calibri"/>
                <a:ea typeface="+mn-ea"/>
                <a:cs typeface="+mn-cs"/>
              </a:rPr>
              <a:t>Lowes </a:t>
            </a:r>
            <a:r>
              <a:rPr kumimoji="0" lang="it-IT" sz="1400" b="0" i="0" u="none" strike="noStrike" kern="1200" cap="none" spc="0" normalizeH="0" noProof="0" dirty="0">
                <a:ln>
                  <a:noFill/>
                </a:ln>
                <a:solidFill>
                  <a:sysClr val="windowText" lastClr="000000"/>
                </a:solidFill>
                <a:effectLst/>
                <a:uLnTx/>
                <a:uFillTx/>
                <a:latin typeface="Calibri"/>
                <a:ea typeface="+mn-ea"/>
                <a:cs typeface="+mn-cs"/>
              </a:rPr>
              <a:t> </a:t>
            </a:r>
            <a:r>
              <a:rPr kumimoji="0" lang="it-IT" sz="1400" b="0" i="0" u="none" strike="noStrike" kern="1200" cap="none" spc="0" normalizeH="0" baseline="0" noProof="0" dirty="0">
                <a:ln>
                  <a:noFill/>
                </a:ln>
                <a:solidFill>
                  <a:sysClr val="windowText" lastClr="000000"/>
                </a:solidFill>
                <a:effectLst/>
                <a:uLnTx/>
                <a:uFillTx/>
                <a:latin typeface="Calibri"/>
                <a:ea typeface="+mn-ea"/>
                <a:cs typeface="+mn-cs"/>
              </a:rPr>
              <a:t>            10</a:t>
            </a:r>
            <a:r>
              <a:rPr kumimoji="0" lang="it-IT" sz="1400" b="0" i="0" u="none" strike="noStrike" kern="1200" cap="none" spc="0" normalizeH="0" noProof="0" dirty="0">
                <a:ln>
                  <a:noFill/>
                </a:ln>
                <a:solidFill>
                  <a:sysClr val="windowText" lastClr="000000"/>
                </a:solidFill>
                <a:effectLst/>
                <a:uLnTx/>
                <a:uFillTx/>
                <a:latin typeface="Calibri"/>
                <a:ea typeface="+mn-ea"/>
                <a:cs typeface="+mn-cs"/>
              </a:rPr>
              <a:t> to 2  </a:t>
            </a:r>
            <a:r>
              <a:rPr kumimoji="0" lang="it-IT" sz="1400" b="0" i="0" u="none" strike="noStrike" kern="1200" cap="none" spc="0" normalizeH="0" baseline="0" noProof="0" dirty="0">
                <a:ln>
                  <a:noFill/>
                </a:ln>
                <a:solidFill>
                  <a:sysClr val="windowText" lastClr="000000"/>
                </a:solidFill>
                <a:effectLst/>
                <a:uLnTx/>
                <a:uFillTx/>
                <a:latin typeface="Calibri"/>
                <a:ea typeface="+mn-ea"/>
                <a:cs typeface="+mn-cs"/>
              </a:rPr>
              <a:t>=  </a:t>
            </a:r>
            <a:r>
              <a:rPr lang="it-IT" sz="1400" dirty="0">
                <a:solidFill>
                  <a:sysClr val="windowText" lastClr="000000"/>
                </a:solidFill>
                <a:latin typeface="Calibri"/>
              </a:rPr>
              <a:t>4</a:t>
            </a:r>
            <a:r>
              <a:rPr kumimoji="0" lang="it-IT" sz="1400" b="0" i="0" u="none" strike="noStrike" kern="1200" cap="none" spc="0" normalizeH="0" baseline="0" noProof="0" dirty="0">
                <a:ln>
                  <a:noFill/>
                </a:ln>
                <a:solidFill>
                  <a:sysClr val="windowText" lastClr="000000"/>
                </a:solidFill>
                <a:effectLst/>
                <a:uLnTx/>
                <a:uFillTx/>
                <a:latin typeface="Calibri"/>
                <a:ea typeface="+mn-ea"/>
                <a:cs typeface="+mn-cs"/>
              </a:rPr>
              <a:t> hrs. @ $</a:t>
            </a:r>
            <a:r>
              <a:rPr lang="it-IT" sz="1400" dirty="0">
                <a:solidFill>
                  <a:sysClr val="windowText" lastClr="000000"/>
                </a:solidFill>
                <a:latin typeface="Calibri"/>
              </a:rPr>
              <a:t>75</a:t>
            </a:r>
            <a:r>
              <a:rPr kumimoji="0" lang="it-IT" sz="1400" b="0" i="0" u="none" strike="noStrike" kern="1200" cap="none" spc="0" normalizeH="0" baseline="0" noProof="0" dirty="0">
                <a:ln>
                  <a:noFill/>
                </a:ln>
                <a:solidFill>
                  <a:sysClr val="windowText" lastClr="000000"/>
                </a:solidFill>
                <a:effectLst/>
                <a:uLnTx/>
                <a:uFillTx/>
                <a:latin typeface="Calibri"/>
                <a:ea typeface="+mn-ea"/>
                <a:cs typeface="+mn-cs"/>
              </a:rPr>
              <a:t> per hr = $ 300</a:t>
            </a:r>
          </a:p>
          <a:p>
            <a:pPr marL="342900" marR="0" lvl="0" indent="-342900"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Wal-Mart </a:t>
            </a:r>
            <a:r>
              <a:rPr kumimoji="0" lang="en-US" sz="1400" b="0" i="0" u="none" strike="noStrike" kern="1200" cap="none" spc="0" normalizeH="0" noProof="0" dirty="0">
                <a:ln>
                  <a:noFill/>
                </a:ln>
                <a:solidFill>
                  <a:sysClr val="windowText" lastClr="000000"/>
                </a:solidFill>
                <a:effectLst/>
                <a:uLnTx/>
                <a:uFillTx/>
                <a:latin typeface="Calibri"/>
                <a:ea typeface="+mn-ea"/>
                <a:cs typeface="+mn-cs"/>
              </a:rPr>
              <a:t> </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8 to 12 =  4 hrs. @ $</a:t>
            </a:r>
            <a:r>
              <a:rPr lang="en-US" sz="1400" dirty="0">
                <a:solidFill>
                  <a:sysClr val="windowText" lastClr="000000"/>
                </a:solidFill>
                <a:latin typeface="Calibri"/>
              </a:rPr>
              <a:t>75</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per </a:t>
            </a:r>
            <a:r>
              <a:rPr kumimoji="0" lang="en-US" sz="1400" b="0" i="0" u="none" strike="noStrike" kern="1200" cap="none" spc="0" normalizeH="0" baseline="0" noProof="0" dirty="0" err="1">
                <a:ln>
                  <a:noFill/>
                </a:ln>
                <a:solidFill>
                  <a:sysClr val="windowText" lastClr="000000"/>
                </a:solidFill>
                <a:effectLst/>
                <a:uLnTx/>
                <a:uFillTx/>
                <a:latin typeface="Calibri"/>
                <a:ea typeface="+mn-ea"/>
                <a:cs typeface="+mn-cs"/>
              </a:rPr>
              <a:t>hr</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 $ 300</a:t>
            </a:r>
          </a:p>
          <a:p>
            <a:pPr marL="342900" marR="0" lvl="0" indent="-342900"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Supermarket </a:t>
            </a:r>
            <a:r>
              <a:rPr kumimoji="0" lang="en-US" sz="1400" b="0" i="0" u="none" strike="noStrike" kern="1200" cap="none" spc="0" normalizeH="0" noProof="0" dirty="0">
                <a:ln>
                  <a:noFill/>
                </a:ln>
                <a:solidFill>
                  <a:sysClr val="windowText" lastClr="000000"/>
                </a:solidFill>
                <a:effectLst/>
                <a:uLnTx/>
                <a:uFillTx/>
                <a:latin typeface="Calibri"/>
                <a:ea typeface="+mn-ea"/>
                <a:cs typeface="+mn-cs"/>
              </a:rPr>
              <a:t>  </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8 to 12 = 4 hrs. @ $</a:t>
            </a:r>
            <a:r>
              <a:rPr lang="en-US" sz="1400" dirty="0">
                <a:solidFill>
                  <a:sysClr val="windowText" lastClr="000000"/>
                </a:solidFill>
                <a:latin typeface="Calibri"/>
              </a:rPr>
              <a:t>75</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per </a:t>
            </a:r>
            <a:r>
              <a:rPr kumimoji="0" lang="en-US" sz="1400" b="0" i="0" u="none" strike="noStrike" kern="1200" cap="none" spc="0" normalizeH="0" baseline="0" noProof="0" dirty="0" err="1">
                <a:ln>
                  <a:noFill/>
                </a:ln>
                <a:solidFill>
                  <a:sysClr val="windowText" lastClr="000000"/>
                </a:solidFill>
                <a:effectLst/>
                <a:uLnTx/>
                <a:uFillTx/>
                <a:latin typeface="Calibri"/>
                <a:ea typeface="+mn-ea"/>
                <a:cs typeface="+mn-cs"/>
              </a:rPr>
              <a:t>hr</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 $ 300 </a:t>
            </a:r>
          </a:p>
          <a:p>
            <a:pPr marL="342900" marR="0" lvl="0" indent="-342900"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Supermarket </a:t>
            </a:r>
            <a:r>
              <a:rPr kumimoji="0" lang="en-US" sz="1400" b="0" i="0" u="none" strike="noStrike" kern="1200" cap="none" spc="0" normalizeH="0" noProof="0" dirty="0">
                <a:ln>
                  <a:noFill/>
                </a:ln>
                <a:solidFill>
                  <a:sysClr val="windowText" lastClr="000000"/>
                </a:solidFill>
                <a:effectLst/>
                <a:uLnTx/>
                <a:uFillTx/>
                <a:latin typeface="Calibri"/>
                <a:ea typeface="+mn-ea"/>
                <a:cs typeface="+mn-cs"/>
              </a:rPr>
              <a:t>  </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12 to 4 = 4 hrs. @ $</a:t>
            </a:r>
            <a:r>
              <a:rPr lang="en-US" sz="1400" dirty="0">
                <a:solidFill>
                  <a:sysClr val="windowText" lastClr="000000"/>
                </a:solidFill>
                <a:latin typeface="Calibri"/>
              </a:rPr>
              <a:t>75</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per </a:t>
            </a:r>
            <a:r>
              <a:rPr kumimoji="0" lang="en-US" sz="1400" b="0" i="0" u="none" strike="noStrike" kern="1200" cap="none" spc="0" normalizeH="0" baseline="0" noProof="0" dirty="0" err="1">
                <a:ln>
                  <a:noFill/>
                </a:ln>
                <a:solidFill>
                  <a:sysClr val="windowText" lastClr="000000"/>
                </a:solidFill>
                <a:effectLst/>
                <a:uLnTx/>
                <a:uFillTx/>
                <a:latin typeface="Calibri"/>
                <a:ea typeface="+mn-ea"/>
                <a:cs typeface="+mn-cs"/>
              </a:rPr>
              <a:t>hr</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 $ 300 </a:t>
            </a:r>
          </a:p>
          <a:p>
            <a:pPr marL="342900" marR="0" lvl="0" indent="-342900" defTabSz="914400" rtl="0" eaLnBrk="0" fontAlgn="base" latinLnBrk="0" hangingPunct="0">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Total = $1,200</a:t>
            </a: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US" sz="1600" b="1" i="0" u="none" strike="noStrike" kern="1200" cap="none" spc="0" normalizeH="0" baseline="0" noProof="0" dirty="0">
                <a:ln>
                  <a:noFill/>
                </a:ln>
                <a:solidFill>
                  <a:sysClr val="windowText" lastClr="000000"/>
                </a:solidFill>
                <a:effectLst/>
                <a:uLnTx/>
                <a:uFillTx/>
                <a:latin typeface="Calibri"/>
                <a:ea typeface="+mn-ea"/>
                <a:cs typeface="+mn-cs"/>
              </a:rPr>
              <a:t>Sunday: </a:t>
            </a:r>
          </a:p>
          <a:p>
            <a:pPr marL="342900" marR="0" lvl="0" indent="-342900" defTabSz="914400" rtl="0" eaLnBrk="0" fontAlgn="base" latinLnBrk="0" hangingPunct="0">
              <a:lnSpc>
                <a:spcPct val="100000"/>
              </a:lnSpc>
              <a:spcBef>
                <a:spcPct val="20000"/>
              </a:spcBef>
              <a:spcAft>
                <a:spcPct val="0"/>
              </a:spcAft>
              <a:buClrTx/>
              <a:buSzTx/>
              <a:buFont typeface="Arial" charset="0"/>
              <a:buNone/>
              <a:tabLst/>
              <a:defRPr/>
            </a:pPr>
            <a:r>
              <a:rPr lang="en-US" sz="1400" dirty="0">
                <a:solidFill>
                  <a:sysClr val="windowText" lastClr="000000"/>
                </a:solidFill>
                <a:latin typeface="Calibri"/>
              </a:rPr>
              <a:t>Best Buy    </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10 to 2 = 4 hrs. @ $</a:t>
            </a:r>
            <a:r>
              <a:rPr lang="en-US" sz="1400" dirty="0">
                <a:solidFill>
                  <a:sysClr val="windowText" lastClr="000000"/>
                </a:solidFill>
                <a:latin typeface="Calibri"/>
              </a:rPr>
              <a:t>75</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per </a:t>
            </a:r>
            <a:r>
              <a:rPr kumimoji="0" lang="en-US" sz="1400" b="0" i="0" u="none" strike="noStrike" kern="1200" cap="none" spc="0" normalizeH="0" baseline="0" noProof="0" dirty="0" err="1">
                <a:ln>
                  <a:noFill/>
                </a:ln>
                <a:solidFill>
                  <a:sysClr val="windowText" lastClr="000000"/>
                </a:solidFill>
                <a:effectLst/>
                <a:uLnTx/>
                <a:uFillTx/>
                <a:latin typeface="Calibri"/>
                <a:ea typeface="+mn-ea"/>
                <a:cs typeface="+mn-cs"/>
              </a:rPr>
              <a:t>hr</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 $</a:t>
            </a:r>
            <a:r>
              <a:rPr kumimoji="0" lang="en-US" sz="1400" b="0" i="0" u="none" strike="noStrike" kern="1200" cap="none" spc="0" normalizeH="0" noProof="0" dirty="0">
                <a:ln>
                  <a:noFill/>
                </a:ln>
                <a:solidFill>
                  <a:sysClr val="windowText" lastClr="000000"/>
                </a:solidFill>
                <a:effectLst/>
                <a:uLnTx/>
                <a:uFillTx/>
                <a:latin typeface="Calibri"/>
                <a:ea typeface="+mn-ea"/>
                <a:cs typeface="+mn-cs"/>
              </a:rPr>
              <a:t> 3</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00 </a:t>
            </a:r>
          </a:p>
          <a:p>
            <a:pPr marL="342900" marR="0" lvl="0" indent="-342900"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Wal-Mart </a:t>
            </a:r>
            <a:r>
              <a:rPr kumimoji="0" lang="en-US" sz="1400" b="0" i="0" u="none" strike="noStrike" kern="1200" cap="none" spc="0" normalizeH="0" noProof="0" dirty="0">
                <a:ln>
                  <a:noFill/>
                </a:ln>
                <a:solidFill>
                  <a:sysClr val="windowText" lastClr="000000"/>
                </a:solidFill>
                <a:effectLst/>
                <a:uLnTx/>
                <a:uFillTx/>
                <a:latin typeface="Calibri"/>
                <a:ea typeface="+mn-ea"/>
                <a:cs typeface="+mn-cs"/>
              </a:rPr>
              <a:t>  </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10 to 2 = 4 hrs. @ $</a:t>
            </a:r>
            <a:r>
              <a:rPr lang="en-US" sz="1400" dirty="0">
                <a:solidFill>
                  <a:sysClr val="windowText" lastClr="000000"/>
                </a:solidFill>
                <a:latin typeface="Calibri"/>
              </a:rPr>
              <a:t>75</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per </a:t>
            </a:r>
            <a:r>
              <a:rPr kumimoji="0" lang="en-US" sz="1400" b="0" i="0" u="none" strike="noStrike" kern="1200" cap="none" spc="0" normalizeH="0" baseline="0" noProof="0" dirty="0" err="1">
                <a:ln>
                  <a:noFill/>
                </a:ln>
                <a:solidFill>
                  <a:sysClr val="windowText" lastClr="000000"/>
                </a:solidFill>
                <a:effectLst/>
                <a:uLnTx/>
                <a:uFillTx/>
                <a:latin typeface="Calibri"/>
                <a:ea typeface="+mn-ea"/>
                <a:cs typeface="+mn-cs"/>
              </a:rPr>
              <a:t>hr</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 $ 300 </a:t>
            </a:r>
          </a:p>
          <a:p>
            <a:pPr marL="342900" marR="0" lvl="0" indent="-342900"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Supermarket </a:t>
            </a:r>
            <a:r>
              <a:rPr kumimoji="0" lang="en-US" sz="1400" b="0" i="0" u="none" strike="noStrike" kern="1200" cap="none" spc="0" normalizeH="0" noProof="0" dirty="0">
                <a:ln>
                  <a:noFill/>
                </a:ln>
                <a:solidFill>
                  <a:sysClr val="windowText" lastClr="000000"/>
                </a:solidFill>
                <a:effectLst/>
                <a:uLnTx/>
                <a:uFillTx/>
                <a:latin typeface="Calibri"/>
                <a:ea typeface="+mn-ea"/>
                <a:cs typeface="+mn-cs"/>
              </a:rPr>
              <a:t> </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10 to 2 = 4 hrs. @ $</a:t>
            </a:r>
            <a:r>
              <a:rPr lang="en-US" sz="1400" dirty="0">
                <a:solidFill>
                  <a:sysClr val="windowText" lastClr="000000"/>
                </a:solidFill>
                <a:latin typeface="Calibri"/>
              </a:rPr>
              <a:t>75</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per </a:t>
            </a:r>
            <a:r>
              <a:rPr kumimoji="0" lang="en-US" sz="1400" b="0" i="0" u="none" strike="noStrike" kern="1200" cap="none" spc="0" normalizeH="0" baseline="0" noProof="0" dirty="0" err="1">
                <a:ln>
                  <a:noFill/>
                </a:ln>
                <a:solidFill>
                  <a:sysClr val="windowText" lastClr="000000"/>
                </a:solidFill>
                <a:effectLst/>
                <a:uLnTx/>
                <a:uFillTx/>
                <a:latin typeface="Calibri"/>
                <a:ea typeface="+mn-ea"/>
                <a:cs typeface="+mn-cs"/>
              </a:rPr>
              <a:t>hr</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 $ 300 </a:t>
            </a:r>
          </a:p>
          <a:p>
            <a:pPr marL="342900" marR="0" lvl="0" indent="-342900" defTabSz="914400" rtl="0" eaLnBrk="0" fontAlgn="base" latinLnBrk="0" hangingPunct="0">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Total = $</a:t>
            </a:r>
            <a:r>
              <a:rPr lang="en-US" sz="2000" b="1" dirty="0">
                <a:solidFill>
                  <a:sysClr val="windowText" lastClr="000000"/>
                </a:solidFill>
                <a:latin typeface="Calibri"/>
              </a:rPr>
              <a:t>900</a:t>
            </a:r>
            <a:endParaRPr kumimoji="0" lang="en-US" sz="20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C5B6D11-A712-4115-93EF-004E17FA899A}"/>
              </a:ext>
            </a:extLst>
          </p:cNvPr>
          <p:cNvSpPr/>
          <p:nvPr/>
        </p:nvSpPr>
        <p:spPr>
          <a:xfrm>
            <a:off x="5040679" y="1599783"/>
            <a:ext cx="3041217" cy="280076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In just </a:t>
            </a:r>
          </a:p>
          <a:p>
            <a:pPr algn="ctr" fontAlgn="base">
              <a:spcBef>
                <a:spcPct val="0"/>
              </a:spcBef>
              <a:spcAft>
                <a:spcPct val="0"/>
              </a:spcAft>
            </a:pP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1 weekend</a:t>
            </a:r>
          </a:p>
          <a:p>
            <a:pPr algn="ctr" fontAlgn="base">
              <a:spcBef>
                <a:spcPct val="0"/>
              </a:spcBef>
              <a:spcAft>
                <a:spcPct val="0"/>
              </a:spcAft>
            </a:pP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make</a:t>
            </a:r>
          </a:p>
          <a:p>
            <a:pPr algn="ctr" fontAlgn="base">
              <a:spcBef>
                <a:spcPct val="0"/>
              </a:spcBef>
              <a:spcAft>
                <a:spcPct val="0"/>
              </a:spcAft>
            </a:pP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 $2000 </a:t>
            </a:r>
          </a:p>
        </p:txBody>
      </p:sp>
    </p:spTree>
    <p:extLst>
      <p:ext uri="{BB962C8B-B14F-4D97-AF65-F5344CB8AC3E}">
        <p14:creationId xmlns:p14="http://schemas.microsoft.com/office/powerpoint/2010/main" val="2964466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5BF0E-55C7-4754-ACD2-AD37B6F4DBA8}"/>
              </a:ext>
            </a:extLst>
          </p:cNvPr>
          <p:cNvSpPr>
            <a:spLocks noGrp="1"/>
          </p:cNvSpPr>
          <p:nvPr>
            <p:ph sz="quarter" idx="13"/>
          </p:nvPr>
        </p:nvSpPr>
        <p:spPr>
          <a:xfrm>
            <a:off x="0" y="1428750"/>
            <a:ext cx="9067800" cy="3276600"/>
          </a:xfrm>
        </p:spPr>
        <p:txBody>
          <a:bodyPr>
            <a:normAutofit/>
          </a:bodyPr>
          <a:lstStyle/>
          <a:p>
            <a:pPr marL="0" indent="0" algn="ctr">
              <a:buNone/>
            </a:pPr>
            <a:r>
              <a:rPr lang="en-US" sz="4400" b="1" dirty="0">
                <a:ln w="11430"/>
                <a:solidFill>
                  <a:srgbClr val="92D050"/>
                </a:solidFill>
                <a:effectLst>
                  <a:outerShdw blurRad="38100" dist="38100" dir="2700000" algn="tl">
                    <a:srgbClr val="000000">
                      <a:alpha val="43137"/>
                    </a:srgbClr>
                  </a:outerShdw>
                </a:effectLst>
                <a:latin typeface="Arial" charset="0"/>
                <a:cs typeface="Arial" charset="0"/>
              </a:rPr>
              <a:t>YOUR POPCORN FUNDRAISER</a:t>
            </a:r>
          </a:p>
          <a:p>
            <a:pPr marL="0" indent="0" algn="ctr">
              <a:buNone/>
            </a:pPr>
            <a:r>
              <a:rPr lang="en-US" sz="4400" b="1" dirty="0">
                <a:ln w="11430"/>
                <a:solidFill>
                  <a:srgbClr val="92D050"/>
                </a:solidFill>
                <a:effectLst>
                  <a:outerShdw blurRad="38100" dist="38100" dir="2700000" algn="tl">
                    <a:srgbClr val="000000">
                      <a:alpha val="43137"/>
                    </a:srgbClr>
                  </a:outerShdw>
                </a:effectLst>
                <a:latin typeface="Arial" charset="0"/>
                <a:cs typeface="Arial" charset="0"/>
              </a:rPr>
              <a:t>RUNS FOR </a:t>
            </a:r>
          </a:p>
          <a:p>
            <a:pPr marL="0" indent="0" algn="ctr">
              <a:buNone/>
            </a:pPr>
            <a:r>
              <a:rPr lang="en-US" sz="4400" b="1" dirty="0">
                <a:ln w="11430"/>
                <a:solidFill>
                  <a:srgbClr val="92D050"/>
                </a:solidFill>
                <a:effectLst>
                  <a:outerShdw blurRad="38100" dist="38100" dir="2700000" algn="tl">
                    <a:srgbClr val="000000">
                      <a:alpha val="43137"/>
                    </a:srgbClr>
                  </a:outerShdw>
                </a:effectLst>
                <a:latin typeface="Arial" charset="0"/>
                <a:cs typeface="Arial" charset="0"/>
              </a:rPr>
              <a:t>8</a:t>
            </a:r>
          </a:p>
          <a:p>
            <a:pPr marL="0" indent="0" algn="ctr">
              <a:buNone/>
            </a:pPr>
            <a:r>
              <a:rPr lang="en-US" sz="4400" b="1" dirty="0">
                <a:ln w="11430"/>
                <a:solidFill>
                  <a:srgbClr val="92D050"/>
                </a:solidFill>
                <a:effectLst>
                  <a:outerShdw blurRad="38100" dist="38100" dir="2700000" algn="tl">
                    <a:srgbClr val="000000">
                      <a:alpha val="43137"/>
                    </a:srgbClr>
                  </a:outerShdw>
                </a:effectLst>
                <a:latin typeface="Arial" charset="0"/>
                <a:cs typeface="Arial" charset="0"/>
              </a:rPr>
              <a:t>WEEKS!</a:t>
            </a:r>
          </a:p>
          <a:p>
            <a:pPr marL="0" indent="0" algn="ctr">
              <a:buNone/>
            </a:pPr>
            <a:endParaRPr lang="en-US" dirty="0">
              <a:solidFill>
                <a:srgbClr val="00B050"/>
              </a:solidFill>
            </a:endParaRPr>
          </a:p>
        </p:txBody>
      </p:sp>
      <p:sp>
        <p:nvSpPr>
          <p:cNvPr id="4" name="TextBox 3">
            <a:extLst>
              <a:ext uri="{FF2B5EF4-FFF2-40B4-BE49-F238E27FC236}">
                <a16:creationId xmlns:a16="http://schemas.microsoft.com/office/drawing/2014/main" id="{4DE58C0B-5B62-49AC-9BA1-9CB1231515A2}"/>
              </a:ext>
            </a:extLst>
          </p:cNvPr>
          <p:cNvSpPr txBox="1"/>
          <p:nvPr/>
        </p:nvSpPr>
        <p:spPr>
          <a:xfrm>
            <a:off x="0" y="57150"/>
            <a:ext cx="8915400" cy="1107996"/>
          </a:xfrm>
          <a:prstGeom prst="rect">
            <a:avLst/>
          </a:prstGeom>
          <a:noFill/>
        </p:spPr>
        <p:txBody>
          <a:bodyPr wrap="square" rtlCol="0">
            <a:spAutoFit/>
          </a:bodyPr>
          <a:lstStyle/>
          <a:p>
            <a:pPr algn="ctr"/>
            <a:r>
              <a:rPr lang="en-US" sz="66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 $ $ $ $</a:t>
            </a:r>
          </a:p>
        </p:txBody>
      </p:sp>
    </p:spTree>
    <p:extLst>
      <p:ext uri="{BB962C8B-B14F-4D97-AF65-F5344CB8AC3E}">
        <p14:creationId xmlns:p14="http://schemas.microsoft.com/office/powerpoint/2010/main" val="1849959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C2FF-AB57-4452-9229-B4C504977926}"/>
              </a:ext>
            </a:extLst>
          </p:cNvPr>
          <p:cNvSpPr>
            <a:spLocks noGrp="1"/>
          </p:cNvSpPr>
          <p:nvPr>
            <p:ph type="title"/>
          </p:nvPr>
        </p:nvSpPr>
        <p:spPr/>
        <p:txBody>
          <a:bodyPr>
            <a:normAutofit fontScale="90000"/>
          </a:bodyPr>
          <a:lstStyle/>
          <a:p>
            <a:r>
              <a:rPr lang="en-US" dirty="0"/>
              <a:t>Starting order for a NEW or small unit!</a:t>
            </a:r>
          </a:p>
        </p:txBody>
      </p:sp>
      <p:pic>
        <p:nvPicPr>
          <p:cNvPr id="4" name="Content Placeholder 3">
            <a:extLst>
              <a:ext uri="{FF2B5EF4-FFF2-40B4-BE49-F238E27FC236}">
                <a16:creationId xmlns:a16="http://schemas.microsoft.com/office/drawing/2014/main" id="{7D7C2D1A-DE20-4377-ABF9-062A9D1F24D4}"/>
              </a:ext>
            </a:extLst>
          </p:cNvPr>
          <p:cNvPicPr>
            <a:picLocks noGrp="1" noChangeAspect="1"/>
          </p:cNvPicPr>
          <p:nvPr>
            <p:ph sz="quarter" idx="13"/>
          </p:nvPr>
        </p:nvPicPr>
        <p:blipFill>
          <a:blip r:embed="rId2"/>
          <a:stretch>
            <a:fillRect/>
          </a:stretch>
        </p:blipFill>
        <p:spPr>
          <a:xfrm>
            <a:off x="381000" y="1386840"/>
            <a:ext cx="8094886" cy="3790950"/>
          </a:xfrm>
          <a:prstGeom prst="rect">
            <a:avLst/>
          </a:prstGeom>
        </p:spPr>
      </p:pic>
    </p:spTree>
    <p:extLst>
      <p:ext uri="{BB962C8B-B14F-4D97-AF65-F5344CB8AC3E}">
        <p14:creationId xmlns:p14="http://schemas.microsoft.com/office/powerpoint/2010/main" val="1910229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6073-09F8-4DC5-BDAA-E376173D8CC3}"/>
              </a:ext>
            </a:extLst>
          </p:cNvPr>
          <p:cNvSpPr>
            <a:spLocks noGrp="1"/>
          </p:cNvSpPr>
          <p:nvPr>
            <p:ph type="title"/>
          </p:nvPr>
        </p:nvSpPr>
        <p:spPr/>
        <p:txBody>
          <a:bodyPr>
            <a:normAutofit fontScale="90000"/>
          </a:bodyPr>
          <a:lstStyle/>
          <a:p>
            <a:r>
              <a:rPr lang="en-US" dirty="0"/>
              <a:t>Increase your goal increase your profit</a:t>
            </a:r>
          </a:p>
        </p:txBody>
      </p:sp>
      <p:pic>
        <p:nvPicPr>
          <p:cNvPr id="4" name="Content Placeholder 3">
            <a:extLst>
              <a:ext uri="{FF2B5EF4-FFF2-40B4-BE49-F238E27FC236}">
                <a16:creationId xmlns:a16="http://schemas.microsoft.com/office/drawing/2014/main" id="{D961B456-AA3C-40C0-B4B0-5896233ABCE3}"/>
              </a:ext>
            </a:extLst>
          </p:cNvPr>
          <p:cNvPicPr>
            <a:picLocks noGrp="1" noChangeAspect="1"/>
          </p:cNvPicPr>
          <p:nvPr>
            <p:ph sz="quarter" idx="13"/>
          </p:nvPr>
        </p:nvPicPr>
        <p:blipFill>
          <a:blip r:embed="rId2"/>
          <a:stretch>
            <a:fillRect/>
          </a:stretch>
        </p:blipFill>
        <p:spPr>
          <a:xfrm>
            <a:off x="617630" y="1352550"/>
            <a:ext cx="7916769" cy="3958784"/>
          </a:xfrm>
          <a:prstGeom prst="rect">
            <a:avLst/>
          </a:prstGeom>
        </p:spPr>
      </p:pic>
    </p:spTree>
    <p:extLst>
      <p:ext uri="{BB962C8B-B14F-4D97-AF65-F5344CB8AC3E}">
        <p14:creationId xmlns:p14="http://schemas.microsoft.com/office/powerpoint/2010/main" val="144647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52550"/>
            <a:ext cx="9144000" cy="25908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0" y="1428750"/>
            <a:ext cx="9144000" cy="1446550"/>
          </a:xfrm>
          <a:prstGeom prst="rect">
            <a:avLst/>
          </a:prstGeom>
          <a:noFill/>
        </p:spPr>
        <p:txBody>
          <a:bodyPr wrap="square" rtlCol="0">
            <a:spAutoFit/>
          </a:bodyPr>
          <a:lstStyle/>
          <a:p>
            <a:pPr algn="ctr"/>
            <a:endParaRPr lang="en-US" sz="4800" b="1" dirty="0">
              <a:solidFill>
                <a:srgbClr val="FF0000"/>
              </a:solidFill>
              <a:latin typeface="Calibri" panose="020F0502020204030204" pitchFamily="34" charset="0"/>
              <a:ea typeface="Return To Sender" panose="02000000000000000000" pitchFamily="2" charset="0"/>
            </a:endParaRPr>
          </a:p>
          <a:p>
            <a:pPr algn="ctr"/>
            <a:r>
              <a:rPr lang="en-US" sz="4000" b="1" dirty="0">
                <a:solidFill>
                  <a:srgbClr val="FF0000"/>
                </a:solidFill>
                <a:latin typeface="Calibri" panose="020F0502020204030204" pitchFamily="34" charset="0"/>
                <a:ea typeface="Return To Sender" panose="02000000000000000000" pitchFamily="2" charset="0"/>
              </a:rPr>
              <a:t>Online Fundraising</a:t>
            </a:r>
          </a:p>
        </p:txBody>
      </p:sp>
    </p:spTree>
    <p:extLst>
      <p:ext uri="{BB962C8B-B14F-4D97-AF65-F5344CB8AC3E}">
        <p14:creationId xmlns:p14="http://schemas.microsoft.com/office/powerpoint/2010/main" val="1320956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1" dirty="0">
                <a:solidFill>
                  <a:srgbClr val="002060"/>
                </a:solidFill>
                <a:latin typeface="Calibri" panose="020F0502020204030204" pitchFamily="34" charset="0"/>
                <a:ea typeface="Return To Sender" panose="02000000000000000000" pitchFamily="2" charset="0"/>
              </a:rPr>
              <a:t>Online sales increase revenue</a:t>
            </a:r>
          </a:p>
        </p:txBody>
      </p:sp>
      <p:sp>
        <p:nvSpPr>
          <p:cNvPr id="5" name="Content Placeholder 4"/>
          <p:cNvSpPr>
            <a:spLocks noGrp="1"/>
          </p:cNvSpPr>
          <p:nvPr>
            <p:ph sz="quarter" idx="13"/>
          </p:nvPr>
        </p:nvSpPr>
        <p:spPr>
          <a:xfrm>
            <a:off x="0" y="1276350"/>
            <a:ext cx="9067800" cy="3867150"/>
          </a:xfrm>
        </p:spPr>
        <p:txBody>
          <a:bodyPr>
            <a:normAutofit/>
          </a:bodyPr>
          <a:lstStyle/>
          <a:p>
            <a:pPr lvl="1">
              <a:buClr>
                <a:srgbClr val="FF0000"/>
              </a:buClr>
              <a:buSzPct val="60000"/>
              <a:buFont typeface="Wingdings" panose="05000000000000000000" pitchFamily="2" charset="2"/>
              <a:buChar char="q"/>
            </a:pPr>
            <a:r>
              <a:rPr lang="en-US" sz="3200" dirty="0">
                <a:solidFill>
                  <a:prstClr val="black"/>
                </a:solidFill>
                <a:latin typeface="Calibri" panose="020F0502020204030204" pitchFamily="34" charset="0"/>
              </a:rPr>
              <a:t> 63% of units who sold online met their goal vs.  the 37% that did not sell online</a:t>
            </a:r>
          </a:p>
          <a:p>
            <a:pPr lvl="1">
              <a:buClr>
                <a:srgbClr val="FF0000"/>
              </a:buClr>
              <a:buSzPct val="60000"/>
              <a:buFont typeface="Wingdings" panose="05000000000000000000" pitchFamily="2" charset="2"/>
              <a:buChar char="q"/>
            </a:pPr>
            <a:r>
              <a:rPr lang="en-US" sz="3200" dirty="0">
                <a:solidFill>
                  <a:prstClr val="black"/>
                </a:solidFill>
                <a:latin typeface="Calibri" panose="020F0502020204030204" pitchFamily="34" charset="0"/>
              </a:rPr>
              <a:t> Units also selling online had a 31% higher sale    per Scout</a:t>
            </a:r>
          </a:p>
          <a:p>
            <a:pPr lvl="1">
              <a:buClr>
                <a:srgbClr val="FF0000"/>
              </a:buClr>
              <a:buSzPct val="60000"/>
              <a:buFont typeface="Wingdings" panose="05000000000000000000" pitchFamily="2" charset="2"/>
              <a:buChar char="q"/>
            </a:pPr>
            <a:r>
              <a:rPr lang="en-US" sz="3200" dirty="0">
                <a:solidFill>
                  <a:prstClr val="black"/>
                </a:solidFill>
                <a:latin typeface="Calibri" panose="020F0502020204030204" pitchFamily="34" charset="0"/>
              </a:rPr>
              <a:t> Online sales count towards all awards and incentives  </a:t>
            </a:r>
          </a:p>
          <a:p>
            <a:pPr lvl="1">
              <a:buClr>
                <a:srgbClr val="FF0000"/>
              </a:buClr>
              <a:buSzPct val="60000"/>
              <a:buFont typeface="Wingdings" panose="05000000000000000000" pitchFamily="2" charset="2"/>
              <a:buChar char="q"/>
            </a:pPr>
            <a:r>
              <a:rPr lang="en-US" sz="3200" dirty="0">
                <a:solidFill>
                  <a:prstClr val="black"/>
                </a:solidFill>
                <a:latin typeface="Calibri" panose="020F0502020204030204" pitchFamily="34" charset="0"/>
              </a:rPr>
              <a:t>  New this year </a:t>
            </a:r>
            <a:r>
              <a:rPr lang="en-US" sz="3200" b="1" dirty="0">
                <a:solidFill>
                  <a:prstClr val="black"/>
                </a:solidFill>
                <a:latin typeface="Calibri" panose="020F0502020204030204" pitchFamily="34" charset="0"/>
              </a:rPr>
              <a:t>FREE</a:t>
            </a:r>
            <a:r>
              <a:rPr lang="en-US" sz="3200" dirty="0">
                <a:solidFill>
                  <a:prstClr val="black"/>
                </a:solidFill>
                <a:latin typeface="Calibri" panose="020F0502020204030204" pitchFamily="34" charset="0"/>
              </a:rPr>
              <a:t> shipping for online sales</a:t>
            </a:r>
            <a:endParaRPr lang="en-US" sz="3200" dirty="0">
              <a:solidFill>
                <a:schemeClr val="accent3"/>
              </a:solidFill>
              <a:latin typeface="Calibri" panose="020F0502020204030204" pitchFamily="34" charset="0"/>
            </a:endParaRPr>
          </a:p>
          <a:p>
            <a:pPr lvl="1">
              <a:buFont typeface="Wingdings" panose="05000000000000000000" pitchFamily="2" charset="2"/>
              <a:buChar char="§"/>
            </a:pPr>
            <a:endParaRPr lang="en-US" dirty="0">
              <a:solidFill>
                <a:prstClr val="black"/>
              </a:solidFill>
            </a:endParaRPr>
          </a:p>
          <a:p>
            <a:pPr marL="365760" lvl="1" indent="0">
              <a:buNone/>
            </a:pPr>
            <a:endParaRPr lang="en-US" dirty="0">
              <a:solidFill>
                <a:prstClr val="black"/>
              </a:solidFill>
            </a:endParaRPr>
          </a:p>
          <a:p>
            <a:pPr marL="365760" lvl="1" indent="0">
              <a:buNone/>
            </a:pPr>
            <a:endParaRPr lang="en-US" dirty="0"/>
          </a:p>
          <a:p>
            <a:pPr lvl="1"/>
            <a:endParaRPr lang="en-US" dirty="0"/>
          </a:p>
        </p:txBody>
      </p:sp>
    </p:spTree>
    <p:extLst>
      <p:ext uri="{BB962C8B-B14F-4D97-AF65-F5344CB8AC3E}">
        <p14:creationId xmlns:p14="http://schemas.microsoft.com/office/powerpoint/2010/main" val="884208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3EA0C9-45BF-4C99-984D-4E39A70A293E}"/>
              </a:ext>
            </a:extLst>
          </p:cNvPr>
          <p:cNvSpPr>
            <a:spLocks noGrp="1"/>
          </p:cNvSpPr>
          <p:nvPr>
            <p:ph sz="quarter" idx="13"/>
          </p:nvPr>
        </p:nvSpPr>
        <p:spPr>
          <a:xfrm>
            <a:off x="304800" y="1352550"/>
            <a:ext cx="8686800" cy="3276600"/>
          </a:xfrm>
        </p:spPr>
        <p:txBody>
          <a:bodyPr>
            <a:normAutofit/>
          </a:bodyPr>
          <a:lstStyle/>
          <a:p>
            <a:pPr marL="0" indent="0" algn="ctr">
              <a:buNone/>
            </a:pPr>
            <a:r>
              <a:rPr lang="en-US"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Follow your popcorn sale and communicate with other units by joining the Council Facebook group</a:t>
            </a:r>
          </a:p>
          <a:p>
            <a:pPr marL="0" indent="0" algn="ctr">
              <a:buNone/>
            </a:pPr>
            <a:endPar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CIEC-POPCORN</a:t>
            </a:r>
          </a:p>
        </p:txBody>
      </p:sp>
      <p:pic>
        <p:nvPicPr>
          <p:cNvPr id="5" name="Picture 4">
            <a:extLst>
              <a:ext uri="{FF2B5EF4-FFF2-40B4-BE49-F238E27FC236}">
                <a16:creationId xmlns:a16="http://schemas.microsoft.com/office/drawing/2014/main" id="{30775C0F-4B01-4FA8-AC0C-E5B0B4178E1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 y="38154"/>
            <a:ext cx="3429000" cy="1030224"/>
          </a:xfrm>
          <a:prstGeom prst="rect">
            <a:avLst/>
          </a:prstGeom>
        </p:spPr>
      </p:pic>
      <p:sp>
        <p:nvSpPr>
          <p:cNvPr id="6" name="TextBox 5">
            <a:extLst>
              <a:ext uri="{FF2B5EF4-FFF2-40B4-BE49-F238E27FC236}">
                <a16:creationId xmlns:a16="http://schemas.microsoft.com/office/drawing/2014/main" id="{49A643C4-B8F1-481B-9087-07057DBF1D08}"/>
              </a:ext>
            </a:extLst>
          </p:cNvPr>
          <p:cNvSpPr txBox="1"/>
          <p:nvPr/>
        </p:nvSpPr>
        <p:spPr>
          <a:xfrm>
            <a:off x="533400" y="1102668"/>
            <a:ext cx="3429000" cy="230832"/>
          </a:xfrm>
          <a:prstGeom prst="rect">
            <a:avLst/>
          </a:prstGeom>
          <a:noFill/>
        </p:spPr>
        <p:txBody>
          <a:bodyPr wrap="square" rtlCol="0">
            <a:spAutoFit/>
          </a:bodyPr>
          <a:lstStyle/>
          <a:p>
            <a:r>
              <a:rPr lang="en-US" sz="900" dirty="0">
                <a:hlinkClick r:id="rId3" tooltip="http://golibrarians.wordpress.com/2011/08/11/facebook-and-branding/"/>
              </a:rPr>
              <a:t>This Photo</a:t>
            </a:r>
            <a:r>
              <a:rPr lang="en-US" sz="900" dirty="0"/>
              <a:t>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2072913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52550"/>
            <a:ext cx="9144000" cy="25908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0" y="1428750"/>
            <a:ext cx="9144000" cy="1446550"/>
          </a:xfrm>
          <a:prstGeom prst="rect">
            <a:avLst/>
          </a:prstGeom>
          <a:noFill/>
        </p:spPr>
        <p:txBody>
          <a:bodyPr wrap="square" rtlCol="0">
            <a:spAutoFit/>
          </a:bodyPr>
          <a:lstStyle/>
          <a:p>
            <a:pPr algn="ctr"/>
            <a:endParaRPr lang="en-US" sz="4800" b="1" dirty="0">
              <a:solidFill>
                <a:srgbClr val="FF0000"/>
              </a:solidFill>
              <a:latin typeface="Calibri" panose="020F0502020204030204" pitchFamily="34" charset="0"/>
              <a:ea typeface="Return To Sender" panose="02000000000000000000" pitchFamily="2" charset="0"/>
            </a:endParaRPr>
          </a:p>
          <a:p>
            <a:pPr algn="ctr"/>
            <a:r>
              <a:rPr lang="en-US" sz="4000" b="1" dirty="0">
                <a:solidFill>
                  <a:srgbClr val="FF0000"/>
                </a:solidFill>
                <a:latin typeface="Calibri" panose="020F0502020204030204" pitchFamily="34" charset="0"/>
                <a:ea typeface="Return To Sender" panose="02000000000000000000" pitchFamily="2" charset="0"/>
              </a:rPr>
              <a:t>Questions?</a:t>
            </a:r>
          </a:p>
        </p:txBody>
      </p:sp>
    </p:spTree>
    <p:extLst>
      <p:ext uri="{BB962C8B-B14F-4D97-AF65-F5344CB8AC3E}">
        <p14:creationId xmlns:p14="http://schemas.microsoft.com/office/powerpoint/2010/main" val="100376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E7B8-B404-4C7D-A3B2-BE40AC3FF73F}"/>
              </a:ext>
            </a:extLst>
          </p:cNvPr>
          <p:cNvSpPr>
            <a:spLocks noGrp="1"/>
          </p:cNvSpPr>
          <p:nvPr>
            <p:ph type="title"/>
          </p:nvPr>
        </p:nvSpPr>
        <p:spPr/>
        <p:txBody>
          <a:bodyPr/>
          <a:lstStyle/>
          <a:p>
            <a:r>
              <a:rPr lang="en-US" b="1" dirty="0">
                <a:solidFill>
                  <a:schemeClr val="accent5">
                    <a:lumMod val="75000"/>
                  </a:schemeClr>
                </a:solidFill>
                <a:latin typeface="Calibri" panose="020F0502020204030204" pitchFamily="34" charset="0"/>
                <a:cs typeface="Calibri" panose="020F0502020204030204" pitchFamily="34" charset="0"/>
              </a:rPr>
              <a:t>Why sell popcorn?</a:t>
            </a:r>
          </a:p>
        </p:txBody>
      </p:sp>
      <p:sp>
        <p:nvSpPr>
          <p:cNvPr id="3" name="Content Placeholder 2">
            <a:extLst>
              <a:ext uri="{FF2B5EF4-FFF2-40B4-BE49-F238E27FC236}">
                <a16:creationId xmlns:a16="http://schemas.microsoft.com/office/drawing/2014/main" id="{C2385F78-152C-4922-8631-EC2549CC330C}"/>
              </a:ext>
            </a:extLst>
          </p:cNvPr>
          <p:cNvSpPr>
            <a:spLocks noGrp="1"/>
          </p:cNvSpPr>
          <p:nvPr>
            <p:ph sz="quarter" idx="13"/>
          </p:nvPr>
        </p:nvSpPr>
        <p:spPr>
          <a:xfrm>
            <a:off x="0" y="1352550"/>
            <a:ext cx="9144000" cy="3672840"/>
          </a:xfrm>
        </p:spPr>
        <p:txBody>
          <a:bodyPr>
            <a:normAutofit fontScale="85000" lnSpcReduction="20000"/>
          </a:bodyPr>
          <a:lstStyle/>
          <a:p>
            <a:pPr lvl="0">
              <a:buClr>
                <a:srgbClr val="FF0000"/>
              </a:buClr>
              <a:buFont typeface="Wingdings" panose="05000000000000000000" pitchFamily="2" charset="2"/>
              <a:buChar char="q"/>
            </a:pPr>
            <a:r>
              <a:rPr lang="en-US" dirty="0">
                <a:solidFill>
                  <a:prstClr val="black"/>
                </a:solidFill>
              </a:rPr>
              <a:t>In 2018 over $700,000 went directly to CIEC units</a:t>
            </a:r>
          </a:p>
          <a:p>
            <a:pPr>
              <a:buFont typeface="Wingdings" panose="05000000000000000000" pitchFamily="2" charset="2"/>
              <a:buChar char="q"/>
            </a:pPr>
            <a:r>
              <a:rPr lang="en-US" dirty="0"/>
              <a:t>It’s the only fundraiser you will need</a:t>
            </a:r>
          </a:p>
          <a:p>
            <a:pPr>
              <a:buFont typeface="Wingdings" panose="05000000000000000000" pitchFamily="2" charset="2"/>
              <a:buChar char="q"/>
            </a:pPr>
            <a:r>
              <a:rPr lang="en-US" dirty="0"/>
              <a:t>Allow your unit to stop worrying about money to operate </a:t>
            </a:r>
          </a:p>
          <a:p>
            <a:pPr lvl="0">
              <a:buClr>
                <a:srgbClr val="FF0000"/>
              </a:buClr>
              <a:buFont typeface="Wingdings" panose="05000000000000000000" pitchFamily="2" charset="2"/>
              <a:buChar char="q"/>
            </a:pPr>
            <a:r>
              <a:rPr lang="en-US" dirty="0">
                <a:solidFill>
                  <a:prstClr val="black"/>
                </a:solidFill>
              </a:rPr>
              <a:t>Fund your ideal year of Scouting</a:t>
            </a:r>
          </a:p>
          <a:p>
            <a:pPr>
              <a:buFont typeface="Wingdings" panose="05000000000000000000" pitchFamily="2" charset="2"/>
              <a:buChar char="q"/>
            </a:pPr>
            <a:r>
              <a:rPr lang="en-US" dirty="0"/>
              <a:t>Pay for </a:t>
            </a:r>
            <a:r>
              <a:rPr lang="en-US" dirty="0" err="1"/>
              <a:t>Recharter</a:t>
            </a:r>
            <a:r>
              <a:rPr lang="en-US" dirty="0"/>
              <a:t> / Re-register</a:t>
            </a:r>
          </a:p>
          <a:p>
            <a:pPr>
              <a:buFont typeface="Wingdings" panose="05000000000000000000" pitchFamily="2" charset="2"/>
              <a:buChar char="q"/>
            </a:pPr>
            <a:r>
              <a:rPr lang="en-US" dirty="0"/>
              <a:t>Attend Camp and hold fun Pack events </a:t>
            </a:r>
          </a:p>
          <a:p>
            <a:pPr>
              <a:buFont typeface="Wingdings" panose="05000000000000000000" pitchFamily="2" charset="2"/>
              <a:buChar char="q"/>
            </a:pPr>
            <a:r>
              <a:rPr lang="en-US" dirty="0"/>
              <a:t>Budget; awards, derby cars, etc.</a:t>
            </a:r>
          </a:p>
          <a:p>
            <a:pPr>
              <a:buFont typeface="Wingdings" panose="05000000000000000000" pitchFamily="2" charset="2"/>
              <a:buChar char="q"/>
            </a:pPr>
            <a:r>
              <a:rPr lang="en-US" dirty="0"/>
              <a:t>In 2018, 220 Scouts earned free Summer Camp</a:t>
            </a:r>
          </a:p>
          <a:p>
            <a:pPr>
              <a:buFont typeface="Wingdings" panose="05000000000000000000" pitchFamily="2" charset="2"/>
              <a:buChar char="q"/>
            </a:pPr>
            <a:r>
              <a:rPr lang="en-US" dirty="0"/>
              <a:t>Less fundraising = More fun</a:t>
            </a:r>
          </a:p>
        </p:txBody>
      </p:sp>
    </p:spTree>
    <p:extLst>
      <p:ext uri="{BB962C8B-B14F-4D97-AF65-F5344CB8AC3E}">
        <p14:creationId xmlns:p14="http://schemas.microsoft.com/office/powerpoint/2010/main" val="1582979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666988"/>
            <a:ext cx="9144000" cy="26670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146917" y="1270590"/>
            <a:ext cx="4724400" cy="2062103"/>
          </a:xfrm>
          <a:prstGeom prst="rect">
            <a:avLst/>
          </a:prstGeom>
          <a:noFill/>
        </p:spPr>
        <p:txBody>
          <a:bodyPr wrap="square" rtlCol="0">
            <a:spAutoFit/>
          </a:bodyPr>
          <a:lstStyle/>
          <a:p>
            <a:pPr algn="ctr"/>
            <a:r>
              <a:rPr lang="en-US" sz="4400" b="1" dirty="0">
                <a:solidFill>
                  <a:srgbClr val="002060"/>
                </a:solidFill>
                <a:latin typeface="Calibri" panose="020F0502020204030204" pitchFamily="34" charset="0"/>
                <a:ea typeface="Return To Sender" panose="02000000000000000000" pitchFamily="2" charset="0"/>
              </a:rPr>
              <a:t>Thank you for attending!</a:t>
            </a:r>
            <a:endParaRPr lang="en-US" sz="5400" b="1" dirty="0">
              <a:solidFill>
                <a:srgbClr val="FF0000"/>
              </a:solidFill>
              <a:latin typeface="Calibri" panose="020F0502020204030204" pitchFamily="34" charset="0"/>
              <a:ea typeface="Return To Sender" panose="02000000000000000000" pitchFamily="2" charset="0"/>
            </a:endParaRPr>
          </a:p>
          <a:p>
            <a:pPr algn="ctr"/>
            <a:endParaRPr lang="en-US" sz="4000" b="1" dirty="0">
              <a:solidFill>
                <a:srgbClr val="002060"/>
              </a:solidFill>
              <a:latin typeface="Calibri" panose="020F0502020204030204" pitchFamily="34" charset="0"/>
              <a:ea typeface="Return To Sender" panose="02000000000000000000" pitchFamily="2" charset="0"/>
            </a:endParaRPr>
          </a:p>
        </p:txBody>
      </p:sp>
      <p:pic>
        <p:nvPicPr>
          <p:cNvPr id="5122" name="Picture 2" descr="CA_Inland_Empire_Stack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917" y="3475304"/>
            <a:ext cx="2799766"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4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52550"/>
            <a:ext cx="9144000" cy="25908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0" y="1428750"/>
            <a:ext cx="9144000" cy="1446550"/>
          </a:xfrm>
          <a:prstGeom prst="rect">
            <a:avLst/>
          </a:prstGeom>
          <a:noFill/>
        </p:spPr>
        <p:txBody>
          <a:bodyPr wrap="square" rtlCol="0">
            <a:spAutoFit/>
          </a:bodyPr>
          <a:lstStyle/>
          <a:p>
            <a:pPr algn="ctr"/>
            <a:endParaRPr lang="en-US" sz="4800" b="1" dirty="0">
              <a:solidFill>
                <a:srgbClr val="FF0000"/>
              </a:solidFill>
              <a:latin typeface="Calibri" panose="020F0502020204030204" pitchFamily="34" charset="0"/>
              <a:ea typeface="Return To Sender" panose="02000000000000000000" pitchFamily="2" charset="0"/>
            </a:endParaRPr>
          </a:p>
          <a:p>
            <a:pPr algn="ctr"/>
            <a:r>
              <a:rPr lang="en-US" sz="4000" b="1" dirty="0">
                <a:solidFill>
                  <a:srgbClr val="FF0000"/>
                </a:solidFill>
                <a:latin typeface="Calibri" panose="020F0502020204030204" pitchFamily="34" charset="0"/>
                <a:ea typeface="Return To Sender" panose="02000000000000000000" pitchFamily="2" charset="0"/>
              </a:rPr>
              <a:t>2019 Product Lineup</a:t>
            </a:r>
          </a:p>
        </p:txBody>
      </p:sp>
    </p:spTree>
    <p:extLst>
      <p:ext uri="{BB962C8B-B14F-4D97-AF65-F5344CB8AC3E}">
        <p14:creationId xmlns:p14="http://schemas.microsoft.com/office/powerpoint/2010/main" val="2534621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1e9da102-c0cd-4d8c-a11b-9ce081141610" descr="C8D5BD04-4F8F-4994-ABCF-FD7F0F94A2B7@att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5702" y="1504950"/>
            <a:ext cx="1025898" cy="146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a:solidFill>
                  <a:srgbClr val="002060"/>
                </a:solidFill>
                <a:latin typeface="Calibri" panose="020F0502020204030204" pitchFamily="34" charset="0"/>
                <a:ea typeface="Return To Sender" panose="02000000000000000000" pitchFamily="2" charset="0"/>
              </a:rPr>
              <a:t>      Ready-to-Eat Lineup: Bags</a:t>
            </a:r>
          </a:p>
        </p:txBody>
      </p:sp>
      <p:sp>
        <p:nvSpPr>
          <p:cNvPr id="5" name="Shape 8336"/>
          <p:cNvSpPr/>
          <p:nvPr/>
        </p:nvSpPr>
        <p:spPr>
          <a:xfrm>
            <a:off x="1974198" y="2832869"/>
            <a:ext cx="1824703" cy="5770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lang="en-US" sz="1250" dirty="0">
                <a:latin typeface="Myriad Pro" panose="020B0503030403020204" pitchFamily="34" charset="0"/>
                <a:ea typeface="Roboto Bold"/>
                <a:cs typeface="Roboto Bold"/>
                <a:sym typeface="Roboto Bold"/>
              </a:rPr>
              <a:t>Caramel Corn </a:t>
            </a:r>
          </a:p>
          <a:p>
            <a:pPr lvl="0" algn="ctr">
              <a:defRPr sz="1800"/>
            </a:pPr>
            <a:r>
              <a:rPr lang="en-US" sz="1250" dirty="0">
                <a:latin typeface="Myriad Pro" panose="020B0503030403020204" pitchFamily="34" charset="0"/>
                <a:ea typeface="Roboto Bold"/>
                <a:cs typeface="Roboto Bold"/>
                <a:sym typeface="Roboto Bold"/>
              </a:rPr>
              <a:t>w/ Almonds, Cashews &amp; Pecans</a:t>
            </a:r>
          </a:p>
        </p:txBody>
      </p:sp>
      <p:sp>
        <p:nvSpPr>
          <p:cNvPr id="6" name="Shape 8337"/>
          <p:cNvSpPr/>
          <p:nvPr/>
        </p:nvSpPr>
        <p:spPr>
          <a:xfrm>
            <a:off x="227328" y="3007165"/>
            <a:ext cx="1824703" cy="38472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lang="en-US" sz="1250" dirty="0">
                <a:latin typeface="Myriad Pro" panose="020B0503030403020204" pitchFamily="34" charset="0"/>
                <a:ea typeface="Roboto Bold"/>
                <a:cs typeface="Roboto Bold"/>
                <a:sym typeface="Roboto Bold"/>
              </a:rPr>
              <a:t>White Cheddar Cheese </a:t>
            </a:r>
            <a:r>
              <a:rPr lang="en-US" sz="1250" dirty="0">
                <a:solidFill>
                  <a:schemeClr val="accent2">
                    <a:lumMod val="75000"/>
                  </a:schemeClr>
                </a:solidFill>
                <a:latin typeface="MV Boli" panose="02000500030200090000" pitchFamily="2" charset="0"/>
                <a:ea typeface="Roboto Bold"/>
                <a:cs typeface="MV Boli" panose="02000500030200090000" pitchFamily="2" charset="0"/>
                <a:sym typeface="Roboto Bold"/>
              </a:rPr>
              <a:t>NEW LARGER SIZE</a:t>
            </a:r>
          </a:p>
        </p:txBody>
      </p:sp>
      <p:sp>
        <p:nvSpPr>
          <p:cNvPr id="9" name="Shape 8340"/>
          <p:cNvSpPr/>
          <p:nvPr/>
        </p:nvSpPr>
        <p:spPr>
          <a:xfrm>
            <a:off x="7319297" y="3014648"/>
            <a:ext cx="1824703" cy="38472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lang="en-US" sz="1250" dirty="0">
                <a:latin typeface="Myriad Pro" panose="020B0503030403020204" pitchFamily="34" charset="0"/>
                <a:ea typeface="Roboto Bold"/>
                <a:cs typeface="Roboto Bold"/>
                <a:sym typeface="Roboto Bold"/>
              </a:rPr>
              <a:t>Chocolatey Caramel Crunch</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900" y="1428751"/>
            <a:ext cx="1021558" cy="145974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1447799"/>
            <a:ext cx="1008228" cy="144069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200" y="1499361"/>
            <a:ext cx="972143" cy="1389137"/>
          </a:xfrm>
          <a:prstGeom prst="rect">
            <a:avLst/>
          </a:prstGeom>
        </p:spPr>
      </p:pic>
      <p:sp>
        <p:nvSpPr>
          <p:cNvPr id="19" name="Shape 8342"/>
          <p:cNvSpPr/>
          <p:nvPr/>
        </p:nvSpPr>
        <p:spPr>
          <a:xfrm>
            <a:off x="3208242" y="4251042"/>
            <a:ext cx="1116134" cy="19236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ctr">
              <a:defRPr sz="1800"/>
            </a:pPr>
            <a:r>
              <a:rPr lang="en-US" sz="1250" dirty="0">
                <a:latin typeface="Myriad Pro" panose="020B0503030403020204" pitchFamily="34" charset="0"/>
                <a:ea typeface="Roboto Bold"/>
                <a:cs typeface="Roboto Bold"/>
                <a:sym typeface="Roboto Bold"/>
              </a:rPr>
              <a:t>Popping Corn </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5543" y="3585790"/>
            <a:ext cx="726272" cy="1413654"/>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6800" y="3609393"/>
            <a:ext cx="1176051" cy="1283299"/>
          </a:xfrm>
          <a:prstGeom prst="rect">
            <a:avLst/>
          </a:prstGeom>
        </p:spPr>
      </p:pic>
      <p:sp>
        <p:nvSpPr>
          <p:cNvPr id="22" name="Shape 8343"/>
          <p:cNvSpPr/>
          <p:nvPr/>
        </p:nvSpPr>
        <p:spPr>
          <a:xfrm>
            <a:off x="5871497" y="4251042"/>
            <a:ext cx="1824703" cy="1923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lang="en-US" sz="1250" dirty="0">
                <a:latin typeface="Myriad Pro" panose="020B0503030403020204" pitchFamily="34" charset="0"/>
                <a:ea typeface="Roboto Bold"/>
                <a:cs typeface="Roboto Bold"/>
                <a:sym typeface="Roboto Bold"/>
              </a:rPr>
              <a:t>Classic Caramel Corn</a:t>
            </a:r>
          </a:p>
        </p:txBody>
      </p:sp>
      <p:sp>
        <p:nvSpPr>
          <p:cNvPr id="23" name="Oval 22"/>
          <p:cNvSpPr/>
          <p:nvPr/>
        </p:nvSpPr>
        <p:spPr>
          <a:xfrm>
            <a:off x="350618" y="1361714"/>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335181" y="1422477"/>
            <a:ext cx="660591" cy="261610"/>
          </a:xfrm>
          <a:prstGeom prst="rect">
            <a:avLst/>
          </a:prstGeom>
          <a:noFill/>
        </p:spPr>
        <p:txBody>
          <a:bodyPr wrap="square" rtlCol="0">
            <a:spAutoFit/>
          </a:bodyPr>
          <a:lstStyle/>
          <a:p>
            <a:r>
              <a:rPr lang="en-US" sz="1100" b="1" dirty="0">
                <a:solidFill>
                  <a:schemeClr val="bg1"/>
                </a:solidFill>
              </a:rPr>
              <a:t>$20</a:t>
            </a:r>
          </a:p>
        </p:txBody>
      </p:sp>
      <p:sp>
        <p:nvSpPr>
          <p:cNvPr id="25" name="Oval 24"/>
          <p:cNvSpPr/>
          <p:nvPr/>
        </p:nvSpPr>
        <p:spPr>
          <a:xfrm>
            <a:off x="2049979" y="1361714"/>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2034542" y="1422477"/>
            <a:ext cx="660591" cy="261610"/>
          </a:xfrm>
          <a:prstGeom prst="rect">
            <a:avLst/>
          </a:prstGeom>
          <a:noFill/>
        </p:spPr>
        <p:txBody>
          <a:bodyPr wrap="square" rtlCol="0">
            <a:spAutoFit/>
          </a:bodyPr>
          <a:lstStyle/>
          <a:p>
            <a:r>
              <a:rPr lang="en-US" sz="1100" b="1" dirty="0">
                <a:solidFill>
                  <a:schemeClr val="bg1"/>
                </a:solidFill>
              </a:rPr>
              <a:t>$20</a:t>
            </a:r>
          </a:p>
        </p:txBody>
      </p:sp>
      <p:sp>
        <p:nvSpPr>
          <p:cNvPr id="27" name="Oval 26"/>
          <p:cNvSpPr/>
          <p:nvPr/>
        </p:nvSpPr>
        <p:spPr>
          <a:xfrm>
            <a:off x="3972538" y="1361714"/>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3957101" y="1422477"/>
            <a:ext cx="660591" cy="261610"/>
          </a:xfrm>
          <a:prstGeom prst="rect">
            <a:avLst/>
          </a:prstGeom>
          <a:noFill/>
        </p:spPr>
        <p:txBody>
          <a:bodyPr wrap="square" rtlCol="0">
            <a:spAutoFit/>
          </a:bodyPr>
          <a:lstStyle/>
          <a:p>
            <a:r>
              <a:rPr lang="en-US" sz="1100" b="1" dirty="0">
                <a:solidFill>
                  <a:schemeClr val="bg1"/>
                </a:solidFill>
              </a:rPr>
              <a:t>$25</a:t>
            </a:r>
          </a:p>
        </p:txBody>
      </p:sp>
      <p:sp>
        <p:nvSpPr>
          <p:cNvPr id="31" name="Oval 30"/>
          <p:cNvSpPr/>
          <p:nvPr/>
        </p:nvSpPr>
        <p:spPr>
          <a:xfrm>
            <a:off x="7480806" y="1367988"/>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7465369" y="1428751"/>
            <a:ext cx="660591" cy="261610"/>
          </a:xfrm>
          <a:prstGeom prst="rect">
            <a:avLst/>
          </a:prstGeom>
          <a:noFill/>
        </p:spPr>
        <p:txBody>
          <a:bodyPr wrap="square" rtlCol="0">
            <a:spAutoFit/>
          </a:bodyPr>
          <a:lstStyle/>
          <a:p>
            <a:r>
              <a:rPr lang="en-US" sz="1100" b="1" dirty="0">
                <a:solidFill>
                  <a:schemeClr val="bg1"/>
                </a:solidFill>
              </a:rPr>
              <a:t>$25</a:t>
            </a:r>
          </a:p>
        </p:txBody>
      </p:sp>
      <p:sp>
        <p:nvSpPr>
          <p:cNvPr id="33" name="Oval 32"/>
          <p:cNvSpPr/>
          <p:nvPr/>
        </p:nvSpPr>
        <p:spPr>
          <a:xfrm>
            <a:off x="2199579" y="3456146"/>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2184142" y="3516909"/>
            <a:ext cx="660591" cy="261610"/>
          </a:xfrm>
          <a:prstGeom prst="rect">
            <a:avLst/>
          </a:prstGeom>
          <a:noFill/>
        </p:spPr>
        <p:txBody>
          <a:bodyPr wrap="square" rtlCol="0">
            <a:spAutoFit/>
          </a:bodyPr>
          <a:lstStyle/>
          <a:p>
            <a:r>
              <a:rPr lang="en-US" sz="1100" b="1" dirty="0">
                <a:solidFill>
                  <a:schemeClr val="bg1"/>
                </a:solidFill>
              </a:rPr>
              <a:t>$10</a:t>
            </a:r>
          </a:p>
        </p:txBody>
      </p:sp>
      <p:sp>
        <p:nvSpPr>
          <p:cNvPr id="35" name="Oval 34"/>
          <p:cNvSpPr/>
          <p:nvPr/>
        </p:nvSpPr>
        <p:spPr>
          <a:xfrm>
            <a:off x="4759096" y="3456438"/>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4743659" y="3517201"/>
            <a:ext cx="660591" cy="261610"/>
          </a:xfrm>
          <a:prstGeom prst="rect">
            <a:avLst/>
          </a:prstGeom>
          <a:noFill/>
        </p:spPr>
        <p:txBody>
          <a:bodyPr wrap="square" rtlCol="0">
            <a:spAutoFit/>
          </a:bodyPr>
          <a:lstStyle/>
          <a:p>
            <a:r>
              <a:rPr lang="en-US" sz="1100" b="1" dirty="0">
                <a:solidFill>
                  <a:schemeClr val="bg1"/>
                </a:solidFill>
              </a:rPr>
              <a:t>$10</a:t>
            </a:r>
          </a:p>
        </p:txBody>
      </p:sp>
      <p:sp>
        <p:nvSpPr>
          <p:cNvPr id="7" name="Shape 8338"/>
          <p:cNvSpPr/>
          <p:nvPr/>
        </p:nvSpPr>
        <p:spPr>
          <a:xfrm>
            <a:off x="3742927" y="3014648"/>
            <a:ext cx="1824703" cy="38472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lang="en-US" sz="1250" dirty="0">
                <a:latin typeface="Myriad Pro" panose="020B0503030403020204" pitchFamily="34" charset="0"/>
                <a:ea typeface="Roboto Bold"/>
                <a:cs typeface="Roboto Bold"/>
                <a:sym typeface="Roboto Bold"/>
              </a:rPr>
              <a:t>Salted Caramel </a:t>
            </a:r>
            <a:br>
              <a:rPr lang="en-US" sz="1250" dirty="0">
                <a:latin typeface="Myriad Pro" panose="020B0503030403020204" pitchFamily="34" charset="0"/>
                <a:ea typeface="Roboto Bold"/>
                <a:cs typeface="Roboto Bold"/>
                <a:sym typeface="Roboto Bold"/>
              </a:rPr>
            </a:br>
            <a:r>
              <a:rPr lang="en-US" sz="1250" dirty="0">
                <a:latin typeface="Myriad Pro" panose="020B0503030403020204" pitchFamily="34" charset="0"/>
                <a:ea typeface="Roboto Bold"/>
                <a:cs typeface="Roboto Bold"/>
                <a:sym typeface="Roboto Bold"/>
              </a:rPr>
              <a:t>Corn</a:t>
            </a:r>
          </a:p>
        </p:txBody>
      </p:sp>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0639" y="1480766"/>
            <a:ext cx="1043214" cy="1490692"/>
          </a:xfrm>
          <a:prstGeom prst="rect">
            <a:avLst/>
          </a:prstGeom>
        </p:spPr>
      </p:pic>
      <p:sp>
        <p:nvSpPr>
          <p:cNvPr id="38" name="Shape 8338"/>
          <p:cNvSpPr/>
          <p:nvPr/>
        </p:nvSpPr>
        <p:spPr>
          <a:xfrm>
            <a:off x="5404250" y="3015896"/>
            <a:ext cx="1824703" cy="38472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lang="en-US" sz="1250" dirty="0">
                <a:latin typeface="Myriad Pro" panose="020B0503030403020204" pitchFamily="34" charset="0"/>
                <a:ea typeface="Roboto Bold"/>
                <a:cs typeface="Roboto Bold"/>
                <a:sym typeface="Roboto Bold"/>
              </a:rPr>
              <a:t>Jalapeno Cheddar      </a:t>
            </a:r>
            <a:r>
              <a:rPr lang="en-US" sz="1250" dirty="0">
                <a:solidFill>
                  <a:schemeClr val="accent2">
                    <a:lumMod val="75000"/>
                  </a:schemeClr>
                </a:solidFill>
                <a:latin typeface="MV Boli" panose="02000500030200090000" pitchFamily="2" charset="0"/>
                <a:ea typeface="Roboto Bold"/>
                <a:cs typeface="MV Boli" panose="02000500030200090000" pitchFamily="2" charset="0"/>
                <a:sym typeface="Roboto Bold"/>
              </a:rPr>
              <a:t>NEW LARGER SIZE</a:t>
            </a:r>
          </a:p>
        </p:txBody>
      </p:sp>
      <p:sp>
        <p:nvSpPr>
          <p:cNvPr id="39" name="Oval 38"/>
          <p:cNvSpPr/>
          <p:nvPr/>
        </p:nvSpPr>
        <p:spPr>
          <a:xfrm>
            <a:off x="5614063" y="1398059"/>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5582341" y="1450036"/>
            <a:ext cx="660591" cy="261610"/>
          </a:xfrm>
          <a:prstGeom prst="rect">
            <a:avLst/>
          </a:prstGeom>
          <a:noFill/>
        </p:spPr>
        <p:txBody>
          <a:bodyPr wrap="square" rtlCol="0">
            <a:spAutoFit/>
          </a:bodyPr>
          <a:lstStyle/>
          <a:p>
            <a:r>
              <a:rPr lang="en-US" sz="1100" b="1" dirty="0">
                <a:solidFill>
                  <a:schemeClr val="bg1"/>
                </a:solidFill>
              </a:rPr>
              <a:t>$20</a:t>
            </a:r>
          </a:p>
        </p:txBody>
      </p:sp>
    </p:spTree>
    <p:extLst>
      <p:ext uri="{BB962C8B-B14F-4D97-AF65-F5344CB8AC3E}">
        <p14:creationId xmlns:p14="http://schemas.microsoft.com/office/powerpoint/2010/main" val="374837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Calibri" panose="020F0502020204030204" pitchFamily="34" charset="0"/>
                <a:ea typeface="Return To Sender" panose="02000000000000000000" pitchFamily="2" charset="0"/>
              </a:rPr>
              <a:t>             Microwave Lineup</a:t>
            </a:r>
          </a:p>
        </p:txBody>
      </p:sp>
      <p:grpSp>
        <p:nvGrpSpPr>
          <p:cNvPr id="29" name="Group 28"/>
          <p:cNvGrpSpPr/>
          <p:nvPr/>
        </p:nvGrpSpPr>
        <p:grpSpPr>
          <a:xfrm>
            <a:off x="1447800" y="1809750"/>
            <a:ext cx="5802112" cy="2981110"/>
            <a:chOff x="2014623" y="1980248"/>
            <a:chExt cx="5702800" cy="2930091"/>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95" y="1980248"/>
              <a:ext cx="2929328" cy="2930091"/>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4623" y="2002427"/>
              <a:ext cx="2895856" cy="2896610"/>
            </a:xfrm>
            <a:prstGeom prst="rect">
              <a:avLst/>
            </a:prstGeom>
          </p:spPr>
        </p:pic>
      </p:grpSp>
      <p:sp>
        <p:nvSpPr>
          <p:cNvPr id="32" name="Shape 4209"/>
          <p:cNvSpPr/>
          <p:nvPr/>
        </p:nvSpPr>
        <p:spPr>
          <a:xfrm>
            <a:off x="754909" y="4171950"/>
            <a:ext cx="3664691" cy="2275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lnSpc>
                <a:spcPct val="130000"/>
              </a:lnSpc>
              <a:defRPr sz="1800"/>
            </a:pPr>
            <a:r>
              <a:rPr lang="en-US" sz="1250" dirty="0">
                <a:latin typeface="Myriad Pro" panose="020B0503030403020204" pitchFamily="34" charset="0"/>
                <a:ea typeface="Roboto Bold"/>
                <a:cs typeface="Roboto Bold"/>
                <a:sym typeface="Roboto Bold"/>
              </a:rPr>
              <a:t>Kettle Corn – 18 Pack</a:t>
            </a:r>
          </a:p>
        </p:txBody>
      </p:sp>
      <p:sp>
        <p:nvSpPr>
          <p:cNvPr id="33" name="Shape 4209"/>
          <p:cNvSpPr/>
          <p:nvPr/>
        </p:nvSpPr>
        <p:spPr>
          <a:xfrm>
            <a:off x="3879109" y="4249187"/>
            <a:ext cx="3664691" cy="2275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lnSpc>
                <a:spcPct val="130000"/>
              </a:lnSpc>
              <a:defRPr sz="1800"/>
            </a:pPr>
            <a:r>
              <a:rPr lang="en-US" sz="1250" dirty="0">
                <a:latin typeface="Myriad Pro" panose="020B0503030403020204" pitchFamily="34" charset="0"/>
                <a:ea typeface="Roboto Bold"/>
                <a:cs typeface="Roboto Bold"/>
                <a:sym typeface="Roboto Bold"/>
              </a:rPr>
              <a:t>Unbelievable Butter – 18 Pack</a:t>
            </a:r>
          </a:p>
        </p:txBody>
      </p:sp>
      <p:sp>
        <p:nvSpPr>
          <p:cNvPr id="34" name="Oval 33"/>
          <p:cNvSpPr/>
          <p:nvPr/>
        </p:nvSpPr>
        <p:spPr>
          <a:xfrm>
            <a:off x="1539436" y="1986373"/>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1524000" y="2029564"/>
            <a:ext cx="660591" cy="261610"/>
          </a:xfrm>
          <a:prstGeom prst="rect">
            <a:avLst/>
          </a:prstGeom>
          <a:noFill/>
        </p:spPr>
        <p:txBody>
          <a:bodyPr wrap="square" rtlCol="0">
            <a:spAutoFit/>
          </a:bodyPr>
          <a:lstStyle/>
          <a:p>
            <a:r>
              <a:rPr lang="en-US" sz="1100" b="1" dirty="0">
                <a:solidFill>
                  <a:schemeClr val="bg1"/>
                </a:solidFill>
              </a:rPr>
              <a:t>$22</a:t>
            </a:r>
          </a:p>
        </p:txBody>
      </p:sp>
      <p:sp>
        <p:nvSpPr>
          <p:cNvPr id="36" name="Oval 35"/>
          <p:cNvSpPr/>
          <p:nvPr/>
        </p:nvSpPr>
        <p:spPr>
          <a:xfrm>
            <a:off x="4663636" y="1977587"/>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43232" y="2029564"/>
            <a:ext cx="660591" cy="261610"/>
          </a:xfrm>
          <a:prstGeom prst="rect">
            <a:avLst/>
          </a:prstGeom>
          <a:noFill/>
        </p:spPr>
        <p:txBody>
          <a:bodyPr wrap="square" rtlCol="0">
            <a:spAutoFit/>
          </a:bodyPr>
          <a:lstStyle/>
          <a:p>
            <a:r>
              <a:rPr lang="en-US" sz="1100" b="1" dirty="0">
                <a:solidFill>
                  <a:schemeClr val="bg1"/>
                </a:solidFill>
              </a:rPr>
              <a:t>$20</a:t>
            </a:r>
          </a:p>
        </p:txBody>
      </p:sp>
      <p:sp>
        <p:nvSpPr>
          <p:cNvPr id="12" name="TextBox 11">
            <a:extLst>
              <a:ext uri="{FF2B5EF4-FFF2-40B4-BE49-F238E27FC236}">
                <a16:creationId xmlns:a16="http://schemas.microsoft.com/office/drawing/2014/main" id="{05ABABC6-955A-4A24-965B-8B3263896819}"/>
              </a:ext>
            </a:extLst>
          </p:cNvPr>
          <p:cNvSpPr txBox="1"/>
          <p:nvPr/>
        </p:nvSpPr>
        <p:spPr>
          <a:xfrm>
            <a:off x="4648200" y="2038350"/>
            <a:ext cx="660591" cy="261610"/>
          </a:xfrm>
          <a:prstGeom prst="rect">
            <a:avLst/>
          </a:prstGeom>
          <a:noFill/>
        </p:spPr>
        <p:txBody>
          <a:bodyPr wrap="square" rtlCol="0">
            <a:spAutoFit/>
          </a:bodyPr>
          <a:lstStyle/>
          <a:p>
            <a:r>
              <a:rPr lang="en-US" sz="1100" b="1" dirty="0">
                <a:solidFill>
                  <a:schemeClr val="bg1"/>
                </a:solidFill>
              </a:rPr>
              <a:t>$20</a:t>
            </a:r>
          </a:p>
        </p:txBody>
      </p:sp>
    </p:spTree>
    <p:extLst>
      <p:ext uri="{BB962C8B-B14F-4D97-AF65-F5344CB8AC3E}">
        <p14:creationId xmlns:p14="http://schemas.microsoft.com/office/powerpoint/2010/main" val="220079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Calibri" panose="020F0502020204030204" pitchFamily="34" charset="0"/>
                <a:ea typeface="Return To Sender" panose="02000000000000000000" pitchFamily="2" charset="0"/>
              </a:rPr>
              <a:t>Collection Lineup</a:t>
            </a:r>
          </a:p>
        </p:txBody>
      </p:sp>
      <p:sp>
        <p:nvSpPr>
          <p:cNvPr id="32" name="Shape 4209"/>
          <p:cNvSpPr/>
          <p:nvPr/>
        </p:nvSpPr>
        <p:spPr>
          <a:xfrm>
            <a:off x="450109" y="4249187"/>
            <a:ext cx="3664691" cy="2275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lnSpc>
                <a:spcPct val="130000"/>
              </a:lnSpc>
              <a:defRPr sz="1800"/>
            </a:pPr>
            <a:r>
              <a:rPr lang="en-US" sz="1250" dirty="0">
                <a:latin typeface="Myriad Pro" panose="020B0503030403020204" pitchFamily="34" charset="0"/>
                <a:ea typeface="Roboto Bold"/>
                <a:cs typeface="Roboto Bold"/>
                <a:sym typeface="Roboto Bold"/>
              </a:rPr>
              <a:t>Chocolate Lover’s Collection Tin</a:t>
            </a:r>
          </a:p>
        </p:txBody>
      </p:sp>
      <p:sp>
        <p:nvSpPr>
          <p:cNvPr id="34" name="Oval 33"/>
          <p:cNvSpPr/>
          <p:nvPr/>
        </p:nvSpPr>
        <p:spPr>
          <a:xfrm>
            <a:off x="1691837" y="1977587"/>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1676400" y="2038350"/>
            <a:ext cx="660591" cy="261610"/>
          </a:xfrm>
          <a:prstGeom prst="rect">
            <a:avLst/>
          </a:prstGeom>
          <a:noFill/>
        </p:spPr>
        <p:txBody>
          <a:bodyPr wrap="square" rtlCol="0">
            <a:spAutoFit/>
          </a:bodyPr>
          <a:lstStyle/>
          <a:p>
            <a:r>
              <a:rPr lang="en-US" sz="1100" b="1" dirty="0">
                <a:solidFill>
                  <a:schemeClr val="bg1"/>
                </a:solidFill>
              </a:rPr>
              <a:t>$25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037" y="1906954"/>
            <a:ext cx="2958283" cy="217755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547" y="1809750"/>
            <a:ext cx="3256053" cy="2442040"/>
          </a:xfrm>
          <a:prstGeom prst="rect">
            <a:avLst/>
          </a:prstGeom>
        </p:spPr>
      </p:pic>
      <p:sp>
        <p:nvSpPr>
          <p:cNvPr id="16" name="Shape 4209"/>
          <p:cNvSpPr/>
          <p:nvPr/>
        </p:nvSpPr>
        <p:spPr>
          <a:xfrm>
            <a:off x="3810000" y="4226682"/>
            <a:ext cx="3664691" cy="25006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lnSpc>
                <a:spcPct val="130000"/>
              </a:lnSpc>
              <a:defRPr sz="1800"/>
            </a:pPr>
            <a:r>
              <a:rPr lang="en-US" sz="1250" dirty="0">
                <a:latin typeface="Myriad Pro" panose="020B0503030403020204" pitchFamily="34" charset="0"/>
                <a:ea typeface="Roboto Bold"/>
                <a:cs typeface="Roboto Bold"/>
                <a:sym typeface="Roboto Bold"/>
              </a:rPr>
              <a:t>Cheese Lover’s Collection Box</a:t>
            </a:r>
          </a:p>
        </p:txBody>
      </p:sp>
      <p:sp>
        <p:nvSpPr>
          <p:cNvPr id="17" name="Oval 16"/>
          <p:cNvSpPr/>
          <p:nvPr/>
        </p:nvSpPr>
        <p:spPr>
          <a:xfrm>
            <a:off x="1371600" y="1444186"/>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320609" y="1504950"/>
            <a:ext cx="660591" cy="261610"/>
          </a:xfrm>
          <a:prstGeom prst="rect">
            <a:avLst/>
          </a:prstGeom>
          <a:noFill/>
        </p:spPr>
        <p:txBody>
          <a:bodyPr wrap="square" rtlCol="0">
            <a:spAutoFit/>
          </a:bodyPr>
          <a:lstStyle/>
          <a:p>
            <a:r>
              <a:rPr lang="en-US" sz="1100" b="1" dirty="0">
                <a:solidFill>
                  <a:schemeClr val="bg1"/>
                </a:solidFill>
              </a:rPr>
              <a:t>$60</a:t>
            </a:r>
          </a:p>
        </p:txBody>
      </p:sp>
      <p:sp>
        <p:nvSpPr>
          <p:cNvPr id="19" name="Oval 18"/>
          <p:cNvSpPr/>
          <p:nvPr/>
        </p:nvSpPr>
        <p:spPr>
          <a:xfrm>
            <a:off x="4358836" y="1520386"/>
            <a:ext cx="365564" cy="3655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4343400" y="1581150"/>
            <a:ext cx="660591" cy="261610"/>
          </a:xfrm>
          <a:prstGeom prst="rect">
            <a:avLst/>
          </a:prstGeom>
          <a:noFill/>
        </p:spPr>
        <p:txBody>
          <a:bodyPr wrap="square" rtlCol="0">
            <a:spAutoFit/>
          </a:bodyPr>
          <a:lstStyle/>
          <a:p>
            <a:r>
              <a:rPr lang="en-US" sz="1100" b="1" dirty="0">
                <a:solidFill>
                  <a:schemeClr val="bg1"/>
                </a:solidFill>
              </a:rPr>
              <a:t>$35</a:t>
            </a:r>
          </a:p>
        </p:txBody>
      </p:sp>
    </p:spTree>
    <p:extLst>
      <p:ext uri="{BB962C8B-B14F-4D97-AF65-F5344CB8AC3E}">
        <p14:creationId xmlns:p14="http://schemas.microsoft.com/office/powerpoint/2010/main" val="262215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428750"/>
            <a:ext cx="9144000" cy="2590800"/>
          </a:xfrm>
          <a:prstGeom prst="rect">
            <a:avLst/>
          </a:prstGeom>
          <a:solidFill>
            <a:schemeClr val="tx1">
              <a:lumMod val="50000"/>
              <a:alpha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4" name="TextBox 3"/>
          <p:cNvSpPr txBox="1"/>
          <p:nvPr/>
        </p:nvSpPr>
        <p:spPr>
          <a:xfrm>
            <a:off x="0" y="1428750"/>
            <a:ext cx="9144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Return To Sender" panose="02000000000000000000" pitchFamily="2" charset="0"/>
                <a:cs typeface="+mn-cs"/>
              </a:rPr>
              <a:t>2019 Commissions </a:t>
            </a:r>
          </a:p>
        </p:txBody>
      </p:sp>
    </p:spTree>
    <p:extLst>
      <p:ext uri="{BB962C8B-B14F-4D97-AF65-F5344CB8AC3E}">
        <p14:creationId xmlns:p14="http://schemas.microsoft.com/office/powerpoint/2010/main" val="588605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16x9">
  <a:themeElements>
    <a:clrScheme name="USA - RWB">
      <a:dk1>
        <a:sysClr val="windowText" lastClr="000000"/>
      </a:dk1>
      <a:lt1>
        <a:sysClr val="window" lastClr="FFFFFF"/>
      </a:lt1>
      <a:dk2>
        <a:srgbClr val="464646"/>
      </a:dk2>
      <a:lt2>
        <a:srgbClr val="DEF5FA"/>
      </a:lt2>
      <a:accent1>
        <a:srgbClr val="0070C0"/>
      </a:accent1>
      <a:accent2>
        <a:srgbClr val="FF0000"/>
      </a:accent2>
      <a:accent3>
        <a:srgbClr val="FF0000"/>
      </a:accent3>
      <a:accent4>
        <a:srgbClr val="0070C0"/>
      </a:accent4>
      <a:accent5>
        <a:srgbClr val="0070C0"/>
      </a:accent5>
      <a:accent6>
        <a:srgbClr val="FF0000"/>
      </a:accent6>
      <a:hlink>
        <a:srgbClr val="0070C0"/>
      </a:hlink>
      <a:folHlink>
        <a:srgbClr val="7F7F7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presentation</Template>
  <TotalTime>0</TotalTime>
  <Words>1219</Words>
  <Application>Microsoft Office PowerPoint</Application>
  <PresentationFormat>On-screen Show (16:9)</PresentationFormat>
  <Paragraphs>206</Paragraphs>
  <Slides>40</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Arial</vt:lpstr>
      <vt:lpstr>Calibri</vt:lpstr>
      <vt:lpstr>Calibri Light</vt:lpstr>
      <vt:lpstr>MV Boli</vt:lpstr>
      <vt:lpstr>Myriad Pro</vt:lpstr>
      <vt:lpstr>Return To Sender</vt:lpstr>
      <vt:lpstr>Roboto Bold</vt:lpstr>
      <vt:lpstr>Tw Cen MT</vt:lpstr>
      <vt:lpstr>Wingdings</vt:lpstr>
      <vt:lpstr>Wingdings 2</vt:lpstr>
      <vt:lpstr>WidescreenPresentation16x9</vt:lpstr>
      <vt:lpstr>Custom Design</vt:lpstr>
      <vt:lpstr>PowerPoint Presentation</vt:lpstr>
      <vt:lpstr>Today’s Objectives</vt:lpstr>
      <vt:lpstr>PowerPoint Presentation</vt:lpstr>
      <vt:lpstr>Why sell popcorn?</vt:lpstr>
      <vt:lpstr>PowerPoint Presentation</vt:lpstr>
      <vt:lpstr>      Ready-to-Eat Lineup: Bags</vt:lpstr>
      <vt:lpstr>             Microwave Lineup</vt:lpstr>
      <vt:lpstr>Collection Lineup</vt:lpstr>
      <vt:lpstr>PowerPoint Presentation</vt:lpstr>
      <vt:lpstr>2019 Unit Commissions</vt:lpstr>
      <vt:lpstr>PowerPoint Presentation</vt:lpstr>
      <vt:lpstr>Incentives</vt:lpstr>
      <vt:lpstr> Very Important Popcorn Sellers earn</vt:lpstr>
      <vt:lpstr>New this year Strictly for Scouts BSA Troops and Crews</vt:lpstr>
      <vt:lpstr>PowerPoint Presentation</vt:lpstr>
      <vt:lpstr> Marketing </vt:lpstr>
      <vt:lpstr> </vt:lpstr>
      <vt:lpstr>PowerPoint Presentation</vt:lpstr>
      <vt:lpstr>PowerPoint Presentation</vt:lpstr>
      <vt:lpstr>PowerPoint Presentation</vt:lpstr>
      <vt:lpstr>What is the Kernels Role</vt:lpstr>
      <vt:lpstr>PowerPoint Presentation</vt:lpstr>
      <vt:lpstr>PowerPoint Presentation</vt:lpstr>
      <vt:lpstr>Hold a kickoff!</vt:lpstr>
      <vt:lpstr>What is a kickoff?</vt:lpstr>
      <vt:lpstr>PowerPoint Presentation</vt:lpstr>
      <vt:lpstr>Goals make a difference</vt:lpstr>
      <vt:lpstr>Steps For Reaching Goal</vt:lpstr>
      <vt:lpstr>Set a unit goal!</vt:lpstr>
      <vt:lpstr>Set an individual Scout goal!</vt:lpstr>
      <vt:lpstr>You can expect to fundraise approximately $75 per hour </vt:lpstr>
      <vt:lpstr>How do you sell $15,000?</vt:lpstr>
      <vt:lpstr>PowerPoint Presentation</vt:lpstr>
      <vt:lpstr>Starting order for a NEW or small unit!</vt:lpstr>
      <vt:lpstr>Increase your goal increase your profit</vt:lpstr>
      <vt:lpstr>PowerPoint Presentation</vt:lpstr>
      <vt:lpstr>Online sales increase revenue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2016-10-09T18:59:39Z</dcterms:created>
  <dcterms:modified xsi:type="dcterms:W3CDTF">2019-05-28T16:53:54Z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